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charts/chart2.xml" ContentType="application/vnd.openxmlformats-officedocument.drawingml.chart+xml"/>
  <Override PartName="/ppt/presentation.xml" ContentType="application/vnd.openxmlformats-officedocument.presentationml.presentation.main+xml"/>
  <Default Extension="xlsx" ContentType="application/vnd.openxmlformats-officedocument.spreadsheetml.sheet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1936" y="16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 rot="0"/>
          <a:lstStyle/>
          <a:p>
            <a:pPr>
              <a:defRPr sz="2400" b="1" i="0" u="none" strike="noStrike">
                <a:solidFill>
                  <a:srgbClr val="000000"/>
                </a:solidFill>
                <a:latin typeface="Calibri"/>
              </a:defRPr>
            </a:pPr>
            <a:r>
              <a:rPr lang="en-US" sz="2400" b="1" i="0" u="none" strike="noStrike">
                <a:solidFill>
                  <a:srgbClr val="000000"/>
                </a:solidFill>
                <a:latin typeface="Calibri"/>
              </a:rPr>
              <a:t>Calcification  kinetics</a:t>
            </a:r>
          </a:p>
        </c:rich>
      </c:tx>
      <c:layout>
        <c:manualLayout>
          <c:xMode val="edge"/>
          <c:yMode val="edge"/>
          <c:x val="0.248272"/>
          <c:y val="0.0"/>
          <c:w val="0.503456"/>
          <c:h val="0.134058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7568"/>
          <c:y val="0.134058"/>
          <c:w val="0.81932"/>
          <c:h val="0.687195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C57/Bl6</c:v>
                </c:pt>
              </c:strCache>
            </c:strRef>
          </c:tx>
          <c:spPr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errBars>
            <c:errBarType val="both"/>
            <c:errValType val="cust"/>
            <c:plus>
              <c:numLit>
                <c:formatCode>General</c:formatCode>
                <c:ptCount val="4"/>
                <c:pt idx="0">
                  <c:v>0.0</c:v>
                </c:pt>
                <c:pt idx="1">
                  <c:v>0.023265</c:v>
                </c:pt>
                <c:pt idx="2">
                  <c:v>0.00517</c:v>
                </c:pt>
                <c:pt idx="3">
                  <c:v>0.01551</c:v>
                </c:pt>
              </c:numLit>
            </c:plus>
            <c:minus>
              <c:numLit>
                <c:formatCode>General</c:formatCode>
                <c:ptCount val="4"/>
                <c:pt idx="0">
                  <c:v>0.0</c:v>
                </c:pt>
                <c:pt idx="1">
                  <c:v>0.023265</c:v>
                </c:pt>
                <c:pt idx="2">
                  <c:v>0.00517</c:v>
                </c:pt>
                <c:pt idx="3">
                  <c:v>0.01551</c:v>
                </c:pt>
              </c:numLit>
            </c:minus>
            <c:spPr>
              <a:noFill/>
              <a:ln w="9525" cap="flat">
                <a:solidFill>
                  <a:srgbClr val="000000"/>
                </a:solidFill>
                <a:prstDash val="solid"/>
                <a:bevel/>
              </a:ln>
              <a:effectLst/>
            </c:spPr>
          </c:errBars>
          <c:cat>
            <c:strRef>
              <c:f>Sheet1!$B$1:$E$1</c:f>
              <c:strCache>
                <c:ptCount val="4"/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0.0</c:v>
                </c:pt>
                <c:pt idx="1">
                  <c:v>0.205155</c:v>
                </c:pt>
                <c:pt idx="2">
                  <c:v>0.16134</c:v>
                </c:pt>
                <c:pt idx="3">
                  <c:v>0.114948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C3H</c:v>
                </c:pt>
              </c:strCache>
            </c:strRef>
          </c:tx>
          <c:spPr>
            <a:gradFill flip="none" rotWithShape="1">
              <a:gsLst>
                <a:gs pos="0">
                  <a:srgbClr val="D1403C"/>
                </a:gs>
                <a:gs pos="100000">
                  <a:srgbClr val="FFA5A3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errBars>
            <c:errBarType val="both"/>
            <c:errValType val="cust"/>
            <c:plus>
              <c:numLit>
                <c:formatCode>General</c:formatCode>
                <c:ptCount val="4"/>
                <c:pt idx="0">
                  <c:v>0.0</c:v>
                </c:pt>
                <c:pt idx="1">
                  <c:v>0.646927</c:v>
                </c:pt>
                <c:pt idx="2">
                  <c:v>0.396702</c:v>
                </c:pt>
                <c:pt idx="3">
                  <c:v>0.608434</c:v>
                </c:pt>
              </c:numLit>
            </c:plus>
            <c:minus>
              <c:numLit>
                <c:formatCode>General</c:formatCode>
                <c:ptCount val="4"/>
                <c:pt idx="0">
                  <c:v>0.0</c:v>
                </c:pt>
                <c:pt idx="1">
                  <c:v>0.646927</c:v>
                </c:pt>
                <c:pt idx="2">
                  <c:v>0.396702</c:v>
                </c:pt>
                <c:pt idx="3">
                  <c:v>0.608434</c:v>
                </c:pt>
              </c:numLit>
            </c:minus>
            <c:spPr>
              <a:noFill/>
              <a:ln w="9525" cap="flat">
                <a:solidFill>
                  <a:srgbClr val="000000"/>
                </a:solidFill>
                <a:prstDash val="solid"/>
                <a:bevel/>
              </a:ln>
              <a:effectLst/>
            </c:spPr>
          </c:errBars>
          <c:cat>
            <c:strRef>
              <c:f>Sheet1!$B$1:$E$1</c:f>
              <c:strCache>
                <c:ptCount val="4"/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0.0</c:v>
                </c:pt>
                <c:pt idx="1">
                  <c:v>1.845</c:v>
                </c:pt>
                <c:pt idx="2">
                  <c:v>3.863333</c:v>
                </c:pt>
                <c:pt idx="3">
                  <c:v>4.811166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Abcc6 KO</c:v>
                </c:pt>
              </c:strCache>
            </c:strRef>
          </c:tx>
          <c:spPr>
            <a:gradFill flip="none" rotWithShape="1">
              <a:gsLst>
                <a:gs pos="0">
                  <a:srgbClr val="A0CA4A"/>
                </a:gs>
                <a:gs pos="100000">
                  <a:srgbClr val="DAFFA3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errBars>
            <c:errBarType val="both"/>
            <c:errValType val="cust"/>
            <c:plus>
              <c:numLit>
                <c:formatCode>General</c:formatCode>
                <c:ptCount val="4"/>
                <c:pt idx="0">
                  <c:v>0.0</c:v>
                </c:pt>
                <c:pt idx="1">
                  <c:v>0.46</c:v>
                </c:pt>
                <c:pt idx="2">
                  <c:v>0.78</c:v>
                </c:pt>
                <c:pt idx="3">
                  <c:v>0.5</c:v>
                </c:pt>
              </c:numLit>
            </c:plus>
            <c:minus>
              <c:numLit>
                <c:formatCode>General</c:formatCode>
                <c:ptCount val="4"/>
                <c:pt idx="0">
                  <c:v>0.0</c:v>
                </c:pt>
                <c:pt idx="1">
                  <c:v>0.46</c:v>
                </c:pt>
                <c:pt idx="2">
                  <c:v>0.78</c:v>
                </c:pt>
                <c:pt idx="3">
                  <c:v>0.5</c:v>
                </c:pt>
              </c:numLit>
            </c:minus>
            <c:spPr>
              <a:noFill/>
              <a:ln w="9525" cap="flat">
                <a:solidFill>
                  <a:srgbClr val="000000"/>
                </a:solidFill>
                <a:prstDash val="solid"/>
                <a:bevel/>
              </a:ln>
              <a:effectLst/>
            </c:spPr>
          </c:errBars>
          <c:cat>
            <c:strRef>
              <c:f>Sheet1!$B$1:$E$1</c:f>
              <c:strCache>
                <c:ptCount val="4"/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0.0</c:v>
                </c:pt>
                <c:pt idx="1">
                  <c:v>1.43</c:v>
                </c:pt>
                <c:pt idx="2">
                  <c:v>3.874868999999999</c:v>
                </c:pt>
                <c:pt idx="3">
                  <c:v>4.079058</c:v>
                </c:pt>
              </c:numCache>
            </c:numRef>
          </c:val>
        </c:ser>
        <c:axId val="455188488"/>
        <c:axId val="455196472"/>
      </c:barChart>
      <c:catAx>
        <c:axId val="455188488"/>
        <c:scaling>
          <c:orientation val="minMax"/>
        </c:scaling>
        <c:axPos val="b"/>
        <c:title>
          <c:tx>
            <c:rich>
              <a:bodyPr rot="0"/>
              <a:lstStyle/>
              <a:p>
                <a:pPr>
                  <a:defRPr sz="1800" b="1" i="0" u="none" strike="noStrike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1800" b="1" i="0" u="none" strike="noStrike">
                    <a:solidFill>
                      <a:srgbClr val="000000"/>
                    </a:solidFill>
                    <a:latin typeface="Calibri"/>
                  </a:rPr>
                  <a:t>Days after cryoinjury</a:t>
                </a:r>
              </a:p>
            </c:rich>
          </c:tx>
          <c:layout/>
          <c:overlay val="1"/>
        </c:title>
        <c:numFmt formatCode="General" sourceLinked="0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455196472"/>
        <c:crosses val="autoZero"/>
        <c:auto val="1"/>
        <c:lblAlgn val="ctr"/>
        <c:lblOffset val="100"/>
        <c:noMultiLvlLbl val="1"/>
      </c:catAx>
      <c:valAx>
        <c:axId val="455196472"/>
        <c:scaling>
          <c:orientation val="minMax"/>
        </c:scaling>
        <c:axPos val="l"/>
        <c:majorGridlines>
          <c:spPr>
            <a:ln w="12700" cap="flat">
              <a:solidFill>
                <a:srgbClr val="888888"/>
              </a:solidFill>
              <a:prstDash val="solid"/>
              <a:bevel/>
            </a:ln>
          </c:spPr>
        </c:majorGridlines>
        <c:title>
          <c:tx>
            <c:rich>
              <a:bodyPr rot="-5400000"/>
              <a:lstStyle/>
              <a:p>
                <a:pPr>
                  <a:defRPr sz="1800" b="1" i="0" u="none" strike="noStrike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1800" b="1" i="0" u="none" strike="noStrike">
                    <a:solidFill>
                      <a:srgbClr val="000000"/>
                    </a:solidFill>
                    <a:latin typeface="Calibri"/>
                  </a:rPr>
                  <a:t>Ca [ng/ul]</a:t>
                </a:r>
              </a:p>
            </c:rich>
          </c:tx>
          <c:layout/>
          <c:overlay val="1"/>
        </c:title>
        <c:numFmt formatCode="0.00" sourceLinked="0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455188488"/>
        <c:crosses val="autoZero"/>
        <c:crossBetween val="between"/>
        <c:majorUnit val="1.5"/>
        <c:minorUnit val="0.7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247006"/>
          <c:y val="0.297675"/>
          <c:w val="0.30175"/>
          <c:h val="0.17972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 rot="0"/>
          <a:lstStyle/>
          <a:p>
            <a:pPr>
              <a:defRPr sz="2400" b="1" i="0" u="none" strike="noStrike">
                <a:solidFill>
                  <a:srgbClr val="000000"/>
                </a:solidFill>
                <a:latin typeface="Calibri"/>
              </a:defRPr>
            </a:pPr>
            <a:r>
              <a:rPr lang="en-US" sz="2400" b="1" i="0" u="none" strike="noStrike">
                <a:solidFill>
                  <a:srgbClr val="000000"/>
                </a:solidFill>
                <a:latin typeface="Calibri"/>
              </a:rPr>
              <a:t>Calcification  kinetics</a:t>
            </a:r>
          </a:p>
        </c:rich>
      </c:tx>
      <c:layout>
        <c:manualLayout>
          <c:xMode val="edge"/>
          <c:yMode val="edge"/>
          <c:x val="0.248272"/>
          <c:y val="0.0"/>
          <c:w val="0.503456"/>
          <c:h val="0.134058"/>
        </c:manualLayout>
      </c:layout>
      <c:overlay val="1"/>
      <c:spPr>
        <a:noFill/>
        <a:effectLst/>
      </c:spPr>
    </c:title>
    <c:autoTitleDeleted val="1"/>
    <c:plotArea>
      <c:layout>
        <c:manualLayout>
          <c:layoutTarget val="inner"/>
          <c:xMode val="edge"/>
          <c:yMode val="edge"/>
          <c:x val="0.17568"/>
          <c:y val="0.134058"/>
          <c:w val="0.81932"/>
          <c:h val="0.687195"/>
        </c:manualLayout>
      </c:layout>
      <c:bar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  <c:pt idx="0">
                  <c:v>C57/Bl6</c:v>
                </c:pt>
              </c:strCache>
            </c:strRef>
          </c:tx>
          <c:spPr>
            <a:gradFill flip="none" rotWithShape="1">
              <a:gsLst>
                <a:gs pos="0">
                  <a:srgbClr val="3F80CE"/>
                </a:gs>
                <a:gs pos="100000">
                  <a:srgbClr val="A2C3FF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errBars>
            <c:errBarType val="both"/>
            <c:errValType val="cust"/>
            <c:plus>
              <c:numLit>
                <c:formatCode>General</c:formatCode>
                <c:ptCount val="4"/>
                <c:pt idx="0">
                  <c:v>0.0</c:v>
                </c:pt>
                <c:pt idx="1">
                  <c:v>0.023265</c:v>
                </c:pt>
                <c:pt idx="2">
                  <c:v>0.00517</c:v>
                </c:pt>
                <c:pt idx="3">
                  <c:v>0.01551</c:v>
                </c:pt>
              </c:numLit>
            </c:plus>
            <c:minus>
              <c:numLit>
                <c:formatCode>General</c:formatCode>
                <c:ptCount val="4"/>
                <c:pt idx="0">
                  <c:v>0.0</c:v>
                </c:pt>
                <c:pt idx="1">
                  <c:v>0.023265</c:v>
                </c:pt>
                <c:pt idx="2">
                  <c:v>0.00517</c:v>
                </c:pt>
                <c:pt idx="3">
                  <c:v>0.01551</c:v>
                </c:pt>
              </c:numLit>
            </c:minus>
            <c:spPr>
              <a:noFill/>
              <a:ln w="9525" cap="flat">
                <a:solidFill>
                  <a:srgbClr val="000000"/>
                </a:solidFill>
                <a:prstDash val="solid"/>
                <a:bevel/>
              </a:ln>
              <a:effectLst/>
            </c:spPr>
          </c:errBars>
          <c:cat>
            <c:strRef>
              <c:f>Sheet1!$B$1:$E$1</c:f>
              <c:strCache>
                <c:ptCount val="4"/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0.0</c:v>
                </c:pt>
                <c:pt idx="1">
                  <c:v>0.205155</c:v>
                </c:pt>
                <c:pt idx="2">
                  <c:v>0.16134</c:v>
                </c:pt>
                <c:pt idx="3">
                  <c:v>0.114948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C3H</c:v>
                </c:pt>
              </c:strCache>
            </c:strRef>
          </c:tx>
          <c:spPr>
            <a:gradFill flip="none" rotWithShape="1">
              <a:gsLst>
                <a:gs pos="0">
                  <a:srgbClr val="D1403C"/>
                </a:gs>
                <a:gs pos="100000">
                  <a:srgbClr val="FFA5A3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errBars>
            <c:errBarType val="both"/>
            <c:errValType val="cust"/>
            <c:plus>
              <c:numLit>
                <c:formatCode>General</c:formatCode>
                <c:ptCount val="4"/>
                <c:pt idx="0">
                  <c:v>0.0</c:v>
                </c:pt>
                <c:pt idx="1">
                  <c:v>0.646927</c:v>
                </c:pt>
                <c:pt idx="2">
                  <c:v>0.396702</c:v>
                </c:pt>
                <c:pt idx="3">
                  <c:v>0.608434</c:v>
                </c:pt>
              </c:numLit>
            </c:plus>
            <c:minus>
              <c:numLit>
                <c:formatCode>General</c:formatCode>
                <c:ptCount val="4"/>
                <c:pt idx="0">
                  <c:v>0.0</c:v>
                </c:pt>
                <c:pt idx="1">
                  <c:v>0.646927</c:v>
                </c:pt>
                <c:pt idx="2">
                  <c:v>0.396702</c:v>
                </c:pt>
                <c:pt idx="3">
                  <c:v>0.608434</c:v>
                </c:pt>
              </c:numLit>
            </c:minus>
            <c:spPr>
              <a:noFill/>
              <a:ln w="9525" cap="flat">
                <a:solidFill>
                  <a:srgbClr val="000000"/>
                </a:solidFill>
                <a:prstDash val="solid"/>
                <a:bevel/>
              </a:ln>
              <a:effectLst/>
            </c:spPr>
          </c:errBars>
          <c:cat>
            <c:strRef>
              <c:f>Sheet1!$B$1:$E$1</c:f>
              <c:strCache>
                <c:ptCount val="4"/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0.0</c:v>
                </c:pt>
                <c:pt idx="1">
                  <c:v>1.845</c:v>
                </c:pt>
                <c:pt idx="2">
                  <c:v>3.863333</c:v>
                </c:pt>
                <c:pt idx="3">
                  <c:v>4.811166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Abcc6 KO</c:v>
                </c:pt>
              </c:strCache>
            </c:strRef>
          </c:tx>
          <c:spPr>
            <a:gradFill flip="none" rotWithShape="1">
              <a:gsLst>
                <a:gs pos="0">
                  <a:srgbClr val="A0CA4A"/>
                </a:gs>
                <a:gs pos="100000">
                  <a:srgbClr val="DAFFA3"/>
                </a:gs>
              </a:gsLst>
              <a:lin ang="16200000" scaled="0"/>
            </a:gradFill>
            <a:ln w="12700" cap="flat">
              <a:noFill/>
              <a:miter lim="400000"/>
            </a:ln>
            <a:effectLst>
              <a:outerShdw blurRad="38100" dist="23000" dir="5400000" algn="tl">
                <a:srgbClr val="000000">
                  <a:alpha val="35000"/>
                </a:srgbClr>
              </a:outerShdw>
            </a:effectLst>
          </c:spPr>
          <c:errBars>
            <c:errBarType val="both"/>
            <c:errValType val="cust"/>
            <c:plus>
              <c:numLit>
                <c:formatCode>General</c:formatCode>
                <c:ptCount val="4"/>
                <c:pt idx="0">
                  <c:v>0.0</c:v>
                </c:pt>
                <c:pt idx="1">
                  <c:v>0.46</c:v>
                </c:pt>
                <c:pt idx="2">
                  <c:v>0.78</c:v>
                </c:pt>
                <c:pt idx="3">
                  <c:v>0.5</c:v>
                </c:pt>
              </c:numLit>
            </c:plus>
            <c:minus>
              <c:numLit>
                <c:formatCode>General</c:formatCode>
                <c:ptCount val="4"/>
                <c:pt idx="0">
                  <c:v>0.0</c:v>
                </c:pt>
                <c:pt idx="1">
                  <c:v>0.46</c:v>
                </c:pt>
                <c:pt idx="2">
                  <c:v>0.78</c:v>
                </c:pt>
                <c:pt idx="3">
                  <c:v>0.5</c:v>
                </c:pt>
              </c:numLit>
            </c:minus>
            <c:spPr>
              <a:noFill/>
              <a:ln w="9525" cap="flat">
                <a:solidFill>
                  <a:srgbClr val="000000"/>
                </a:solidFill>
                <a:prstDash val="solid"/>
                <a:bevel/>
              </a:ln>
              <a:effectLst/>
            </c:spPr>
          </c:errBars>
          <c:cat>
            <c:strRef>
              <c:f>Sheet1!$B$1:$E$1</c:f>
              <c:strCache>
                <c:ptCount val="4"/>
              </c:strCache>
            </c:strRef>
          </c:cat>
          <c:val>
            <c:numRef>
              <c:f>Sheet1!$B$4:$E$4</c:f>
              <c:numCache>
                <c:formatCode>General</c:formatCode>
                <c:ptCount val="4"/>
                <c:pt idx="0">
                  <c:v>0.0</c:v>
                </c:pt>
                <c:pt idx="1">
                  <c:v>1.43</c:v>
                </c:pt>
                <c:pt idx="2">
                  <c:v>3.874868999999999</c:v>
                </c:pt>
                <c:pt idx="3">
                  <c:v>4.079058</c:v>
                </c:pt>
              </c:numCache>
            </c:numRef>
          </c:val>
        </c:ser>
        <c:axId val="71112088"/>
        <c:axId val="71120104"/>
      </c:barChart>
      <c:catAx>
        <c:axId val="71112088"/>
        <c:scaling>
          <c:orientation val="minMax"/>
        </c:scaling>
        <c:axPos val="b"/>
        <c:title>
          <c:tx>
            <c:rich>
              <a:bodyPr rot="0"/>
              <a:lstStyle/>
              <a:p>
                <a:pPr>
                  <a:defRPr sz="1800" b="1" i="0" u="none" strike="noStrike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1800" b="1" i="0" u="none" strike="noStrike">
                    <a:solidFill>
                      <a:srgbClr val="000000"/>
                    </a:solidFill>
                    <a:latin typeface="Calibri"/>
                  </a:rPr>
                  <a:t>Days after cryoinjury</a:t>
                </a:r>
              </a:p>
            </c:rich>
          </c:tx>
          <c:layout/>
          <c:overlay val="1"/>
        </c:title>
        <c:numFmt formatCode="General" sourceLinked="0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71120104"/>
        <c:crosses val="autoZero"/>
        <c:auto val="1"/>
        <c:lblAlgn val="ctr"/>
        <c:lblOffset val="100"/>
        <c:noMultiLvlLbl val="1"/>
      </c:catAx>
      <c:valAx>
        <c:axId val="71120104"/>
        <c:scaling>
          <c:orientation val="minMax"/>
        </c:scaling>
        <c:axPos val="l"/>
        <c:majorGridlines>
          <c:spPr>
            <a:ln w="12700" cap="flat">
              <a:solidFill>
                <a:srgbClr val="888888"/>
              </a:solidFill>
              <a:prstDash val="solid"/>
              <a:bevel/>
            </a:ln>
          </c:spPr>
        </c:majorGridlines>
        <c:title>
          <c:tx>
            <c:rich>
              <a:bodyPr rot="-5400000"/>
              <a:lstStyle/>
              <a:p>
                <a:pPr>
                  <a:defRPr sz="1800" b="1" i="0" u="none" strike="noStrike">
                    <a:solidFill>
                      <a:srgbClr val="000000"/>
                    </a:solidFill>
                    <a:latin typeface="Calibri"/>
                  </a:defRPr>
                </a:pPr>
                <a:r>
                  <a:rPr lang="en-US" sz="1800" b="1" i="0" u="none" strike="noStrike">
                    <a:solidFill>
                      <a:srgbClr val="000000"/>
                    </a:solidFill>
                    <a:latin typeface="Calibri"/>
                  </a:rPr>
                  <a:t>Ca [ng/ul]</a:t>
                </a:r>
              </a:p>
            </c:rich>
          </c:tx>
          <c:layout/>
          <c:overlay val="1"/>
        </c:title>
        <c:numFmt formatCode="0.00" sourceLinked="0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400" b="0" i="0" u="none" strike="noStrike">
                <a:solidFill>
                  <a:srgbClr val="000000"/>
                </a:solidFill>
                <a:latin typeface="Calibri"/>
              </a:defRPr>
            </a:pPr>
            <a:endParaRPr lang="en-US"/>
          </a:p>
        </c:txPr>
        <c:crossAx val="71112088"/>
        <c:crosses val="autoZero"/>
        <c:crossBetween val="between"/>
        <c:majorUnit val="1.5"/>
        <c:minorUnit val="0.7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247006"/>
          <c:y val="0.297675"/>
          <c:w val="0.30175"/>
          <c:h val="0.17972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400" b="0" i="0" u="none" strike="noStrike">
              <a:solidFill>
                <a:srgbClr val="000000"/>
              </a:solidFill>
              <a:latin typeface="Calibri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leatherbooktypeembellishgld.pdf" descr="leatherbooktypeembellishgld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53100" y="4775200"/>
            <a:ext cx="1956620" cy="3048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itle Text"/>
          <p:cNvSpPr txBox="1">
            <a:spLocks noGrp="1"/>
          </p:cNvSpPr>
          <p:nvPr>
            <p:ph type="title"/>
          </p:nvPr>
        </p:nvSpPr>
        <p:spPr>
          <a:xfrm>
            <a:off x="825499" y="1879600"/>
            <a:ext cx="11836401" cy="2603500"/>
          </a:xfrm>
          <a:prstGeom prst="rect">
            <a:avLst/>
          </a:prstGeom>
          <a:effectLst>
            <a:outerShdw blurRad="12700" dist="25400" dir="2700000" rotWithShape="0">
              <a:srgbClr val="6D625D">
                <a:alpha val="90000"/>
              </a:srgbClr>
            </a:outerShdw>
          </a:effectLst>
        </p:spPr>
        <p:txBody>
          <a:bodyPr anchor="b"/>
          <a:lstStyle>
            <a:lvl1pPr defTabSz="830862">
              <a:defRPr sz="7800">
                <a:solidFill>
                  <a:srgbClr val="BEA56D"/>
                </a:solidFill>
                <a:effectLst>
                  <a:outerShdw blurRad="38100" dist="254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1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499" y="5346700"/>
            <a:ext cx="11836401" cy="1854200"/>
          </a:xfrm>
          <a:prstGeom prst="rect">
            <a:avLst/>
          </a:prstGeom>
          <a:effectLst>
            <a:outerShdw blurRad="12700" dist="25400" dir="2700000" rotWithShape="0">
              <a:srgbClr val="6D625D">
                <a:alpha val="90000"/>
              </a:srgbClr>
            </a:outerShdw>
          </a:effectLst>
        </p:spPr>
        <p:txBody>
          <a:bodyPr anchor="t"/>
          <a:lstStyle>
            <a:lvl1pPr marL="0" indent="0" algn="ctr" defTabSz="830862">
              <a:spcBef>
                <a:spcPts val="0"/>
              </a:spcBef>
              <a:buSzTx/>
              <a:buNone/>
              <a:defRPr sz="5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  <a:lvl2pPr marL="0" indent="228600" algn="ctr" defTabSz="830862">
              <a:spcBef>
                <a:spcPts val="0"/>
              </a:spcBef>
              <a:buSzTx/>
              <a:buNone/>
              <a:defRPr sz="5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2pPr>
            <a:lvl3pPr marL="0" indent="457200" algn="ctr" defTabSz="830862">
              <a:spcBef>
                <a:spcPts val="0"/>
              </a:spcBef>
              <a:buSzTx/>
              <a:buNone/>
              <a:defRPr sz="5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3pPr>
            <a:lvl4pPr marL="0" indent="685800" algn="ctr" defTabSz="830862">
              <a:spcBef>
                <a:spcPts val="0"/>
              </a:spcBef>
              <a:buSzTx/>
              <a:buNone/>
              <a:defRPr sz="5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4pPr>
            <a:lvl5pPr marL="0" indent="914400" algn="ctr" defTabSz="830862">
              <a:spcBef>
                <a:spcPts val="0"/>
              </a:spcBef>
              <a:buSzTx/>
              <a:buNone/>
              <a:defRPr sz="5000" i="1">
                <a:solidFill>
                  <a:srgbClr val="BEA56D"/>
                </a:solidFill>
                <a:effectLst>
                  <a:outerShdw blurRad="25400" dist="38100" dir="15900000" rotWithShape="0">
                    <a:srgbClr val="000000">
                      <a:alpha val="90000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78600" y="9029700"/>
            <a:ext cx="317500" cy="330200"/>
          </a:xfrm>
          <a:prstGeom prst="rect">
            <a:avLst/>
          </a:prstGeom>
        </p:spPr>
        <p:txBody>
          <a:bodyPr/>
          <a:lstStyle>
            <a:lvl1pPr defTabSz="830862">
              <a:defRPr sz="1600">
                <a:solidFill>
                  <a:srgbClr val="6C6963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>
            <a:spLocks noGrp="1"/>
          </p:cNvSpPr>
          <p:nvPr>
            <p:ph type="title"/>
          </p:nvPr>
        </p:nvSpPr>
        <p:spPr>
          <a:xfrm>
            <a:off x="1269999" y="1689100"/>
            <a:ext cx="10464801" cy="3467100"/>
          </a:xfrm>
          <a:prstGeom prst="rect">
            <a:avLst/>
          </a:prstGeom>
        </p:spPr>
        <p:txBody>
          <a:bodyPr anchor="b"/>
          <a:lstStyle>
            <a:lvl1pPr defTabSz="830862">
              <a:defRPr sz="70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r>
              <a:t>Title Text</a:t>
            </a:r>
          </a:p>
        </p:txBody>
      </p:sp>
      <p:sp>
        <p:nvSpPr>
          <p:cNvPr id="1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69999" y="5181600"/>
            <a:ext cx="10464801" cy="1460500"/>
          </a:xfrm>
          <a:prstGeom prst="rect">
            <a:avLst/>
          </a:prstGeom>
        </p:spPr>
        <p:txBody>
          <a:bodyPr anchor="t"/>
          <a:lstStyle>
            <a:lvl1pPr marL="0" indent="0" algn="ctr" defTabSz="830862">
              <a:spcBef>
                <a:spcPts val="0"/>
              </a:spcBef>
              <a:buSzTx/>
              <a:buNone/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0" indent="228600" algn="ctr" defTabSz="830862">
              <a:spcBef>
                <a:spcPts val="0"/>
              </a:spcBef>
              <a:buSzTx/>
              <a:buNone/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0" indent="457200" algn="ctr" defTabSz="830862">
              <a:spcBef>
                <a:spcPts val="0"/>
              </a:spcBef>
              <a:buSzTx/>
              <a:buNone/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0" indent="685800" algn="ctr" defTabSz="830862">
              <a:spcBef>
                <a:spcPts val="0"/>
              </a:spcBef>
              <a:buSzTx/>
              <a:buNone/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0" indent="914400" algn="ctr" defTabSz="830862">
              <a:spcBef>
                <a:spcPts val="0"/>
              </a:spcBef>
              <a:buSzTx/>
              <a:buNone/>
              <a:defRPr sz="34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8920" y="9296400"/>
            <a:ext cx="300237" cy="419100"/>
          </a:xfrm>
          <a:prstGeom prst="rect">
            <a:avLst/>
          </a:prstGeom>
        </p:spPr>
        <p:txBody>
          <a:bodyPr/>
          <a:lstStyle>
            <a:lvl1pPr defTabSz="830862">
              <a:defRPr sz="16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650239" y="130952"/>
            <a:ext cx="11704322" cy="2144888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74777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975359" y="2623537"/>
            <a:ext cx="11054082" cy="2903503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950719" y="5527040"/>
            <a:ext cx="9103361" cy="42265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65024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wrap="square"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 anchor="t"/>
          <a:lstStyle>
            <a:lvl1pPr defTabSz="457200">
              <a:defRPr sz="10400" cap="all" spc="20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Title Text</a:t>
            </a:r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 defTabSz="457200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  <a:lvl2pPr marL="0" indent="228600" algn="ctr" defTabSz="457200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2pPr>
            <a:lvl3pPr marL="0" indent="457200" algn="ctr" defTabSz="457200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3pPr>
            <a:lvl4pPr marL="0" indent="685800" algn="ctr" defTabSz="457200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4pPr>
            <a:lvl5pPr marL="0" indent="914400" algn="ctr" defTabSz="457200">
              <a:spcBef>
                <a:spcPts val="0"/>
              </a:spcBef>
              <a:buSzTx/>
              <a:buNone/>
              <a:defRPr sz="5400" cap="all" spc="215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38817" y="9231630"/>
            <a:ext cx="327168" cy="337605"/>
          </a:xfrm>
          <a:prstGeom prst="rect">
            <a:avLst/>
          </a:prstGeom>
        </p:spPr>
        <p:txBody>
          <a:bodyPr/>
          <a:lstStyle>
            <a:lvl1pPr defTabSz="457200">
              <a:defRPr sz="1400" cap="all" spc="28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 Text"/>
          <p:cNvSpPr txBox="1">
            <a:spLocks noGrp="1"/>
          </p:cNvSpPr>
          <p:nvPr>
            <p:ph type="title"/>
          </p:nvPr>
        </p:nvSpPr>
        <p:spPr>
          <a:xfrm>
            <a:off x="1079500" y="2438400"/>
            <a:ext cx="11176000" cy="2921000"/>
          </a:xfrm>
          <a:prstGeom prst="rect">
            <a:avLst/>
          </a:prstGeom>
        </p:spPr>
        <p:txBody>
          <a:bodyPr anchor="b"/>
          <a:lstStyle>
            <a:lvl1pPr>
              <a:defRPr sz="5800" cap="all" spc="232">
                <a:solidFill>
                  <a:srgbClr val="EBEBEB"/>
                </a:solidFill>
                <a:effectLst>
                  <a:outerShdw blurRad="25400" dist="25400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r>
              <a:t>Title Text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79500" y="5346700"/>
            <a:ext cx="111760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  <a:lvl2pPr marL="0" indent="228600" algn="ctr">
              <a:spcBef>
                <a:spcPts val="0"/>
              </a:spcBef>
              <a:buSzTx/>
              <a:buNone/>
              <a:defRPr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2pPr>
            <a:lvl3pPr marL="0" indent="457200" algn="ctr">
              <a:spcBef>
                <a:spcPts val="0"/>
              </a:spcBef>
              <a:buSzTx/>
              <a:buNone/>
              <a:defRPr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3pPr>
            <a:lvl4pPr marL="0" indent="685800" algn="ctr">
              <a:spcBef>
                <a:spcPts val="0"/>
              </a:spcBef>
              <a:buSzTx/>
              <a:buNone/>
              <a:defRPr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4pPr>
            <a:lvl5pPr marL="0" indent="914400" algn="ctr">
              <a:spcBef>
                <a:spcPts val="0"/>
              </a:spcBef>
              <a:buSzTx/>
              <a:buNone/>
              <a:defRPr spc="144">
                <a:solidFill>
                  <a:srgbClr val="FFFFFF"/>
                </a:solidFill>
                <a:effectLst>
                  <a:outerShdw blurRad="25400" dist="27326" dir="16200000" rotWithShape="0">
                    <a:srgbClr val="000000">
                      <a:alpha val="5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118600"/>
            <a:ext cx="342901" cy="355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C8C8C"/>
                </a:solidFill>
                <a:effectLst>
                  <a:outerShdw blurRad="25400" dist="23648" dir="16200000" rotWithShape="0">
                    <a:srgbClr val="000000">
                      <a:alpha val="20689"/>
                    </a:srgbClr>
                  </a:outerShdw>
                </a:effectLst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Text"/>
          <p:cNvSpPr txBox="1">
            <a:spLocks noGrp="1"/>
          </p:cNvSpPr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</p:spPr>
        <p:txBody>
          <a:bodyPr lIns="65023" tIns="65023" rIns="65023" bIns="65023"/>
          <a:lstStyle>
            <a:lvl1pPr defTabSz="65024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73" name="Body Level One…"/>
          <p:cNvSpPr txBox="1">
            <a:spLocks noGrp="1"/>
          </p:cNvSpPr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indent="-419100" defTabSz="650240">
              <a:spcBef>
                <a:spcPts val="10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650240">
              <a:spcBef>
                <a:spcPts val="10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650240">
              <a:spcBef>
                <a:spcPts val="10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65024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chart" Target="../charts/chart2.xml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tiff"/><Relationship Id="rId5" Type="http://schemas.openxmlformats.org/officeDocument/2006/relationships/image" Target="../media/image60.png"/><Relationship Id="rId6" Type="http://schemas.openxmlformats.org/officeDocument/2006/relationships/image" Target="../media/image56.tiff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4" Type="http://schemas.openxmlformats.org/officeDocument/2006/relationships/image" Target="../media/image64.tiff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56.tiff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png"/><Relationship Id="rId3" Type="http://schemas.openxmlformats.org/officeDocument/2006/relationships/image" Target="../media/image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tif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tiff"/><Relationship Id="rId8" Type="http://schemas.openxmlformats.org/officeDocument/2006/relationships/image" Target="../media/image15.tiff"/><Relationship Id="rId9" Type="http://schemas.openxmlformats.org/officeDocument/2006/relationships/image" Target="../media/image24.tiff"/><Relationship Id="rId10" Type="http://schemas.openxmlformats.org/officeDocument/2006/relationships/image" Target="../media/image25.tiff"/><Relationship Id="rId11" Type="http://schemas.openxmlformats.org/officeDocument/2006/relationships/image" Target="../media/image26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chart" Target="../charts/chart1.xml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5">
            <a:hueOff val="-522602"/>
            <a:satOff val="-6700"/>
            <a:lumOff val="-2232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 kötőszöveti meszesedés terápiájának új útjai…"/>
          <p:cNvSpPr txBox="1">
            <a:spLocks noGrp="1"/>
          </p:cNvSpPr>
          <p:nvPr>
            <p:ph type="title"/>
          </p:nvPr>
        </p:nvSpPr>
        <p:spPr>
          <a:xfrm>
            <a:off x="1624078" y="1993966"/>
            <a:ext cx="9756644" cy="5907088"/>
          </a:xfrm>
          <a:prstGeom prst="rect">
            <a:avLst/>
          </a:prstGeom>
        </p:spPr>
        <p:txBody>
          <a:bodyPr/>
          <a:lstStyle/>
          <a:p>
            <a:pPr>
              <a:defRPr sz="6000" cap="none" spc="0">
                <a:solidFill>
                  <a:srgbClr val="DDDE7B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A kötőszöveti meszesedés terápiájának új útjai</a:t>
            </a:r>
          </a:p>
          <a:p>
            <a:pPr>
              <a:defRPr sz="5000" cap="none" spc="0">
                <a:solidFill>
                  <a:srgbClr val="DEDEDE"/>
                </a:solidFill>
                <a:latin typeface="Papyrus"/>
                <a:ea typeface="Papyrus"/>
                <a:cs typeface="Papyrus"/>
                <a:sym typeface="Papyrus"/>
              </a:defRPr>
            </a:pPr>
            <a:endParaRPr/>
          </a:p>
          <a:p>
            <a:pPr>
              <a:defRPr sz="3800" cap="none" spc="0">
                <a:solidFill>
                  <a:srgbClr val="DEDEDE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Váradi András</a:t>
            </a:r>
          </a:p>
          <a:p>
            <a:pPr>
              <a:defRPr sz="3800" cap="none" spc="0">
                <a:solidFill>
                  <a:srgbClr val="DEDEDE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MTA TTK</a:t>
            </a:r>
          </a:p>
          <a:p>
            <a:pPr>
              <a:defRPr sz="3800" cap="none" spc="0">
                <a:solidFill>
                  <a:srgbClr val="DEDEDE"/>
                </a:solidFill>
                <a:latin typeface="Papyrus"/>
                <a:ea typeface="Papyrus"/>
                <a:cs typeface="Papyrus"/>
                <a:sym typeface="Papyrus"/>
              </a:defRPr>
            </a:pPr>
            <a:r>
              <a:t>Enzimológiai Intézet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rcRect l="1754" t="2190" r="2189" b="29130"/>
          <a:stretch>
            <a:fillRect/>
          </a:stretch>
        </p:blipFill>
        <p:spPr>
          <a:xfrm>
            <a:off x="1444977" y="2853831"/>
            <a:ext cx="6339841" cy="3413761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R1314W"/>
          <p:cNvSpPr txBox="1"/>
          <p:nvPr/>
        </p:nvSpPr>
        <p:spPr>
          <a:xfrm>
            <a:off x="4793917" y="2659126"/>
            <a:ext cx="76444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6600"/>
                </a:solidFill>
              </a:rPr>
              <a:t>R1314W</a:t>
            </a:r>
          </a:p>
        </p:txBody>
      </p:sp>
      <p:sp>
        <p:nvSpPr>
          <p:cNvPr id="317" name="S1121W"/>
          <p:cNvSpPr txBox="1"/>
          <p:nvPr/>
        </p:nvSpPr>
        <p:spPr>
          <a:xfrm>
            <a:off x="6881294" y="2659130"/>
            <a:ext cx="74838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95373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953735"/>
                </a:solidFill>
              </a:rPr>
              <a:t>S1121W</a:t>
            </a:r>
          </a:p>
        </p:txBody>
      </p:sp>
      <p:sp>
        <p:nvSpPr>
          <p:cNvPr id="318" name="Q1347H"/>
          <p:cNvSpPr txBox="1"/>
          <p:nvPr/>
        </p:nvSpPr>
        <p:spPr>
          <a:xfrm>
            <a:off x="5857447" y="2659128"/>
            <a:ext cx="737355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008000"/>
                </a:solidFill>
              </a:rPr>
              <a:t>Q1347H</a:t>
            </a:r>
          </a:p>
        </p:txBody>
      </p:sp>
      <p:sp>
        <p:nvSpPr>
          <p:cNvPr id="319" name="ABCC6…"/>
          <p:cNvSpPr txBox="1"/>
          <p:nvPr/>
        </p:nvSpPr>
        <p:spPr>
          <a:xfrm>
            <a:off x="3077860" y="2478506"/>
            <a:ext cx="668682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FF0000"/>
                </a:solidFill>
              </a:rPr>
              <a:t>ABCC6</a:t>
            </a:r>
          </a:p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FF0000"/>
                </a:solidFill>
              </a:rPr>
              <a:t>wt</a:t>
            </a:r>
          </a:p>
        </p:txBody>
      </p:sp>
      <p:grpSp>
        <p:nvGrpSpPr>
          <p:cNvPr id="328" name="Group"/>
          <p:cNvGrpSpPr/>
          <p:nvPr/>
        </p:nvGrpSpPr>
        <p:grpSpPr>
          <a:xfrm>
            <a:off x="1285348" y="6509882"/>
            <a:ext cx="4719375" cy="484992"/>
            <a:chOff x="0" y="0"/>
            <a:chExt cx="4719373" cy="484991"/>
          </a:xfrm>
        </p:grpSpPr>
        <p:grpSp>
          <p:nvGrpSpPr>
            <p:cNvPr id="326" name="Group"/>
            <p:cNvGrpSpPr/>
            <p:nvPr/>
          </p:nvGrpSpPr>
          <p:grpSpPr>
            <a:xfrm>
              <a:off x="0" y="11962"/>
              <a:ext cx="4719374" cy="473030"/>
              <a:chOff x="0" y="0"/>
              <a:chExt cx="4719373" cy="473029"/>
            </a:xfrm>
          </p:grpSpPr>
          <p:sp>
            <p:nvSpPr>
              <p:cNvPr id="320" name="4-PBA"/>
              <p:cNvSpPr txBox="1"/>
              <p:nvPr/>
            </p:nvSpPr>
            <p:spPr>
              <a:xfrm>
                <a:off x="0" y="72170"/>
                <a:ext cx="651145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16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1600" b="1"/>
                  <a:t>4-PBA</a:t>
                </a:r>
              </a:p>
            </p:txBody>
          </p:sp>
          <p:sp>
            <p:nvSpPr>
              <p:cNvPr id="321" name="-"/>
              <p:cNvSpPr txBox="1"/>
              <p:nvPr/>
            </p:nvSpPr>
            <p:spPr>
              <a:xfrm>
                <a:off x="2395595" y="0"/>
                <a:ext cx="228288" cy="4729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322" name="-"/>
              <p:cNvSpPr txBox="1"/>
              <p:nvPr/>
            </p:nvSpPr>
            <p:spPr>
              <a:xfrm>
                <a:off x="1864086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323" name="-"/>
              <p:cNvSpPr txBox="1"/>
              <p:nvPr/>
            </p:nvSpPr>
            <p:spPr>
              <a:xfrm>
                <a:off x="1328001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324" name="-"/>
              <p:cNvSpPr txBox="1"/>
              <p:nvPr/>
            </p:nvSpPr>
            <p:spPr>
              <a:xfrm>
                <a:off x="3432253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325" name="-"/>
              <p:cNvSpPr txBox="1"/>
              <p:nvPr/>
            </p:nvSpPr>
            <p:spPr>
              <a:xfrm>
                <a:off x="4491086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</p:grpSp>
        <p:sp>
          <p:nvSpPr>
            <p:cNvPr id="327" name="-"/>
            <p:cNvSpPr txBox="1"/>
            <p:nvPr/>
          </p:nvSpPr>
          <p:spPr>
            <a:xfrm>
              <a:off x="810218" y="0"/>
              <a:ext cx="228288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 sz="2400" b="0"/>
              </a:pPr>
              <a:r>
                <a:rPr sz="2200" b="1"/>
                <a:t>-</a:t>
              </a:r>
            </a:p>
          </p:txBody>
        </p:sp>
      </p:grpSp>
      <p:sp>
        <p:nvSpPr>
          <p:cNvPr id="329" name="Abcc6+/+"/>
          <p:cNvSpPr txBox="1"/>
          <p:nvPr/>
        </p:nvSpPr>
        <p:spPr>
          <a:xfrm>
            <a:off x="1737336" y="6301602"/>
            <a:ext cx="81957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i="0"/>
            </a:pPr>
            <a:r>
              <a:rPr sz="1400" i="1"/>
              <a:t>Abcc6+/+</a:t>
            </a:r>
          </a:p>
        </p:txBody>
      </p:sp>
      <p:sp>
        <p:nvSpPr>
          <p:cNvPr id="330" name="Abcc6-/-"/>
          <p:cNvSpPr txBox="1"/>
          <p:nvPr/>
        </p:nvSpPr>
        <p:spPr>
          <a:xfrm>
            <a:off x="4687499" y="6301597"/>
            <a:ext cx="7513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i="0"/>
            </a:pPr>
            <a:r>
              <a:rPr sz="1400" i="1"/>
              <a:t>Abcc6-/-</a:t>
            </a:r>
          </a:p>
        </p:txBody>
      </p:sp>
      <p:sp>
        <p:nvSpPr>
          <p:cNvPr id="331" name="Line"/>
          <p:cNvSpPr/>
          <p:nvPr/>
        </p:nvSpPr>
        <p:spPr>
          <a:xfrm rot="5400000">
            <a:off x="5093894" y="3757836"/>
            <a:ext cx="114396" cy="5069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11929" y="0"/>
                  <a:pt x="21600" y="18"/>
                  <a:pt x="21600" y="41"/>
                </a:cubicBezTo>
                <a:lnTo>
                  <a:pt x="21600" y="21559"/>
                </a:lnTo>
                <a:cubicBezTo>
                  <a:pt x="21600" y="21582"/>
                  <a:pt x="11929" y="21600"/>
                  <a:pt x="0" y="21600"/>
                </a:cubicBezTo>
              </a:path>
            </a:pathLst>
          </a:custGeom>
          <a:ln w="12700">
            <a:solidFill>
              <a:srgbClr val="000000"/>
            </a:solidFill>
            <a:bevel/>
          </a:ln>
        </p:spPr>
        <p:txBody>
          <a:bodyPr lIns="65023" tIns="65023" rIns="65023" bIns="65023" anchor="ctr"/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32" name="no…"/>
          <p:cNvSpPr txBox="1"/>
          <p:nvPr/>
        </p:nvSpPr>
        <p:spPr>
          <a:xfrm>
            <a:off x="2507920" y="2478505"/>
            <a:ext cx="62848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404040"/>
                </a:solidFill>
              </a:rPr>
              <a:t>no</a:t>
            </a:r>
          </a:p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404040"/>
                </a:solidFill>
              </a:rPr>
              <a:t>ABCC6</a:t>
            </a:r>
          </a:p>
        </p:txBody>
      </p:sp>
      <p:sp>
        <p:nvSpPr>
          <p:cNvPr id="333" name="Ca [mg/dl/g tissue]"/>
          <p:cNvSpPr txBox="1"/>
          <p:nvPr/>
        </p:nvSpPr>
        <p:spPr>
          <a:xfrm rot="16200000">
            <a:off x="336122" y="4710681"/>
            <a:ext cx="1714175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600"/>
              <a:t>Ca [mg/dl/g tissue]</a:t>
            </a:r>
          </a:p>
        </p:txBody>
      </p:sp>
      <p:sp>
        <p:nvSpPr>
          <p:cNvPr id="334" name="-"/>
          <p:cNvSpPr txBox="1"/>
          <p:nvPr/>
        </p:nvSpPr>
        <p:spPr>
          <a:xfrm>
            <a:off x="6812002" y="6521925"/>
            <a:ext cx="228287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-</a:t>
            </a:r>
          </a:p>
        </p:txBody>
      </p:sp>
      <p:sp>
        <p:nvSpPr>
          <p:cNvPr id="335" name="R1114P"/>
          <p:cNvSpPr txBox="1"/>
          <p:nvPr/>
        </p:nvSpPr>
        <p:spPr>
          <a:xfrm>
            <a:off x="3756532" y="2659130"/>
            <a:ext cx="69794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558ED5"/>
                </a:solidFill>
              </a:rPr>
              <a:t>R1114P</a:t>
            </a:r>
          </a:p>
        </p:txBody>
      </p:sp>
      <p:sp>
        <p:nvSpPr>
          <p:cNvPr id="336" name="n=4"/>
          <p:cNvSpPr txBox="1"/>
          <p:nvPr/>
        </p:nvSpPr>
        <p:spPr>
          <a:xfrm>
            <a:off x="2051423" y="6879596"/>
            <a:ext cx="41483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n=4</a:t>
            </a:r>
          </a:p>
        </p:txBody>
      </p:sp>
      <p:sp>
        <p:nvSpPr>
          <p:cNvPr id="337" name="n=4"/>
          <p:cNvSpPr txBox="1"/>
          <p:nvPr/>
        </p:nvSpPr>
        <p:spPr>
          <a:xfrm>
            <a:off x="2572578" y="6879596"/>
            <a:ext cx="41483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n=4</a:t>
            </a:r>
          </a:p>
        </p:txBody>
      </p:sp>
      <p:sp>
        <p:nvSpPr>
          <p:cNvPr id="338" name="n=5"/>
          <p:cNvSpPr txBox="1"/>
          <p:nvPr/>
        </p:nvSpPr>
        <p:spPr>
          <a:xfrm>
            <a:off x="3054499" y="6879596"/>
            <a:ext cx="4148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n=5</a:t>
            </a:r>
          </a:p>
        </p:txBody>
      </p:sp>
      <p:sp>
        <p:nvSpPr>
          <p:cNvPr id="339" name="n=8"/>
          <p:cNvSpPr txBox="1"/>
          <p:nvPr/>
        </p:nvSpPr>
        <p:spPr>
          <a:xfrm>
            <a:off x="4626976" y="6879596"/>
            <a:ext cx="4148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n=8</a:t>
            </a:r>
          </a:p>
        </p:txBody>
      </p:sp>
      <p:sp>
        <p:nvSpPr>
          <p:cNvPr id="340" name="n=9"/>
          <p:cNvSpPr txBox="1"/>
          <p:nvPr/>
        </p:nvSpPr>
        <p:spPr>
          <a:xfrm>
            <a:off x="5668932" y="6879596"/>
            <a:ext cx="41483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n=9</a:t>
            </a:r>
          </a:p>
        </p:txBody>
      </p:sp>
      <p:sp>
        <p:nvSpPr>
          <p:cNvPr id="341" name="n=15"/>
          <p:cNvSpPr txBox="1"/>
          <p:nvPr/>
        </p:nvSpPr>
        <p:spPr>
          <a:xfrm>
            <a:off x="6668230" y="6879596"/>
            <a:ext cx="504948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n=15</a:t>
            </a:r>
          </a:p>
        </p:txBody>
      </p:sp>
      <p:sp>
        <p:nvSpPr>
          <p:cNvPr id="342" name="n=6"/>
          <p:cNvSpPr txBox="1"/>
          <p:nvPr/>
        </p:nvSpPr>
        <p:spPr>
          <a:xfrm>
            <a:off x="3571566" y="6879596"/>
            <a:ext cx="4148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n=6</a:t>
            </a:r>
          </a:p>
        </p:txBody>
      </p:sp>
      <p:pic>
        <p:nvPicPr>
          <p:cNvPr id="343" name="RW-.tiff" descr="RW-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24928" y="4188320"/>
            <a:ext cx="1280001" cy="12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QH-.tiff" descr="QH-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24928" y="5541184"/>
            <a:ext cx="1280001" cy="12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SW-.tiff" descr="SW-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4928" y="6901869"/>
            <a:ext cx="1280001" cy="12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RP-.tiff" descr="RP-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24928" y="2843007"/>
            <a:ext cx="1280001" cy="12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R1314W"/>
          <p:cNvSpPr txBox="1"/>
          <p:nvPr/>
        </p:nvSpPr>
        <p:spPr>
          <a:xfrm>
            <a:off x="8160791" y="4619982"/>
            <a:ext cx="76444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6600"/>
                </a:solidFill>
              </a:rPr>
              <a:t>R1314W</a:t>
            </a:r>
          </a:p>
        </p:txBody>
      </p:sp>
      <p:sp>
        <p:nvSpPr>
          <p:cNvPr id="348" name="Q1347H"/>
          <p:cNvSpPr txBox="1"/>
          <p:nvPr/>
        </p:nvSpPr>
        <p:spPr>
          <a:xfrm>
            <a:off x="8191355" y="5971066"/>
            <a:ext cx="737355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008000"/>
                </a:solidFill>
              </a:rPr>
              <a:t>Q1347H</a:t>
            </a:r>
          </a:p>
        </p:txBody>
      </p:sp>
      <p:sp>
        <p:nvSpPr>
          <p:cNvPr id="349" name="S1121W"/>
          <p:cNvSpPr txBox="1"/>
          <p:nvPr/>
        </p:nvSpPr>
        <p:spPr>
          <a:xfrm>
            <a:off x="8160791" y="7379920"/>
            <a:ext cx="74838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95373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953735"/>
                </a:solidFill>
              </a:rPr>
              <a:t>S1121W</a:t>
            </a:r>
          </a:p>
        </p:txBody>
      </p:sp>
      <p:sp>
        <p:nvSpPr>
          <p:cNvPr id="350" name="R1114P"/>
          <p:cNvSpPr txBox="1"/>
          <p:nvPr/>
        </p:nvSpPr>
        <p:spPr>
          <a:xfrm>
            <a:off x="8235829" y="3271957"/>
            <a:ext cx="69794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558ED5"/>
                </a:solidFill>
              </a:rPr>
              <a:t>R1114P</a:t>
            </a:r>
          </a:p>
        </p:txBody>
      </p:sp>
      <p:sp>
        <p:nvSpPr>
          <p:cNvPr id="351" name="- 4-PBA"/>
          <p:cNvSpPr txBox="1"/>
          <p:nvPr/>
        </p:nvSpPr>
        <p:spPr>
          <a:xfrm>
            <a:off x="9141660" y="2326286"/>
            <a:ext cx="990499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- 4-PBA</a:t>
            </a:r>
          </a:p>
        </p:txBody>
      </p:sp>
      <p:sp>
        <p:nvSpPr>
          <p:cNvPr id="352" name="Rectangle"/>
          <p:cNvSpPr/>
          <p:nvPr/>
        </p:nvSpPr>
        <p:spPr>
          <a:xfrm>
            <a:off x="4050983" y="3790035"/>
            <a:ext cx="612710" cy="22956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3" name="Rectangle"/>
          <p:cNvSpPr/>
          <p:nvPr/>
        </p:nvSpPr>
        <p:spPr>
          <a:xfrm>
            <a:off x="5074285" y="4619982"/>
            <a:ext cx="612710" cy="1465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4" name="Rectangle"/>
          <p:cNvSpPr/>
          <p:nvPr/>
        </p:nvSpPr>
        <p:spPr>
          <a:xfrm>
            <a:off x="6109708" y="4619982"/>
            <a:ext cx="612710" cy="1465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5" name="Rectangle"/>
          <p:cNvSpPr/>
          <p:nvPr/>
        </p:nvSpPr>
        <p:spPr>
          <a:xfrm>
            <a:off x="7152039" y="4619982"/>
            <a:ext cx="612710" cy="1465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5023" tIns="65023" rIns="65023" bIns="65023" anchor="ctr"/>
          <a:lstStyle/>
          <a:p>
            <a:pPr defTabSz="650240">
              <a:defRPr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361" name="Group"/>
          <p:cNvGrpSpPr/>
          <p:nvPr/>
        </p:nvGrpSpPr>
        <p:grpSpPr>
          <a:xfrm>
            <a:off x="3533835" y="2344349"/>
            <a:ext cx="6907218" cy="4971188"/>
            <a:chOff x="0" y="0"/>
            <a:chExt cx="6907217" cy="4971186"/>
          </a:xfrm>
        </p:grpSpPr>
        <p:grpSp>
          <p:nvGrpSpPr>
            <p:cNvPr id="359" name="Group"/>
            <p:cNvGrpSpPr/>
            <p:nvPr/>
          </p:nvGrpSpPr>
          <p:grpSpPr>
            <a:xfrm>
              <a:off x="-1" y="-1"/>
              <a:ext cx="6907219" cy="3741341"/>
              <a:chOff x="0" y="0"/>
              <a:chExt cx="6907217" cy="3741339"/>
            </a:xfrm>
          </p:grpSpPr>
          <p:sp>
            <p:nvSpPr>
              <p:cNvPr id="356" name="Rectangle"/>
              <p:cNvSpPr/>
              <p:nvPr/>
            </p:nvSpPr>
            <p:spPr>
              <a:xfrm>
                <a:off x="4738119" y="-1"/>
                <a:ext cx="2169099" cy="179672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57" name="Rectangle"/>
              <p:cNvSpPr/>
              <p:nvPr/>
            </p:nvSpPr>
            <p:spPr>
              <a:xfrm>
                <a:off x="-1" y="927607"/>
                <a:ext cx="612710" cy="281373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58" name="Rectangle"/>
              <p:cNvSpPr/>
              <p:nvPr/>
            </p:nvSpPr>
            <p:spPr>
              <a:xfrm>
                <a:off x="301792" y="427312"/>
                <a:ext cx="828066" cy="28353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360" name="Rectangle"/>
            <p:cNvSpPr/>
            <p:nvPr/>
          </p:nvSpPr>
          <p:spPr>
            <a:xfrm>
              <a:off x="112402" y="4307429"/>
              <a:ext cx="406138" cy="66375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66" name="Group"/>
          <p:cNvGrpSpPr/>
          <p:nvPr/>
        </p:nvGrpSpPr>
        <p:grpSpPr>
          <a:xfrm>
            <a:off x="4601976" y="2717474"/>
            <a:ext cx="5839077" cy="4825006"/>
            <a:chOff x="0" y="0"/>
            <a:chExt cx="5839075" cy="4825005"/>
          </a:xfrm>
        </p:grpSpPr>
        <p:sp>
          <p:nvSpPr>
            <p:cNvPr id="362" name="Rectangle"/>
            <p:cNvSpPr/>
            <p:nvPr/>
          </p:nvSpPr>
          <p:spPr>
            <a:xfrm>
              <a:off x="3688040" y="1452785"/>
              <a:ext cx="2151036" cy="13528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3" name="Rectangle"/>
            <p:cNvSpPr/>
            <p:nvPr/>
          </p:nvSpPr>
          <p:spPr>
            <a:xfrm>
              <a:off x="0" y="554483"/>
              <a:ext cx="612710" cy="281373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4" name="Rectangle"/>
            <p:cNvSpPr/>
            <p:nvPr/>
          </p:nvSpPr>
          <p:spPr>
            <a:xfrm>
              <a:off x="228064" y="0"/>
              <a:ext cx="827966" cy="46417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5" name="Rectangle"/>
            <p:cNvSpPr/>
            <p:nvPr/>
          </p:nvSpPr>
          <p:spPr>
            <a:xfrm>
              <a:off x="166658" y="3967011"/>
              <a:ext cx="391258" cy="8579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71" name="Group"/>
          <p:cNvGrpSpPr/>
          <p:nvPr/>
        </p:nvGrpSpPr>
        <p:grpSpPr>
          <a:xfrm>
            <a:off x="5659466" y="2539104"/>
            <a:ext cx="4781587" cy="5104510"/>
            <a:chOff x="0" y="0"/>
            <a:chExt cx="4781586" cy="5104508"/>
          </a:xfrm>
        </p:grpSpPr>
        <p:sp>
          <p:nvSpPr>
            <p:cNvPr id="367" name="Rectangle"/>
            <p:cNvSpPr/>
            <p:nvPr/>
          </p:nvSpPr>
          <p:spPr>
            <a:xfrm>
              <a:off x="-1" y="1104920"/>
              <a:ext cx="612710" cy="244166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8" name="Rectangle"/>
            <p:cNvSpPr/>
            <p:nvPr/>
          </p:nvSpPr>
          <p:spPr>
            <a:xfrm>
              <a:off x="280399" y="0"/>
              <a:ext cx="887280" cy="5522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9" name="Rectangle"/>
            <p:cNvSpPr/>
            <p:nvPr/>
          </p:nvSpPr>
          <p:spPr>
            <a:xfrm>
              <a:off x="63652" y="4232119"/>
              <a:ext cx="523102" cy="8723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0" name="Rectangle"/>
            <p:cNvSpPr/>
            <p:nvPr/>
          </p:nvSpPr>
          <p:spPr>
            <a:xfrm>
              <a:off x="2630550" y="2965095"/>
              <a:ext cx="2151037" cy="137960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376" name="Group"/>
          <p:cNvGrpSpPr/>
          <p:nvPr/>
        </p:nvGrpSpPr>
        <p:grpSpPr>
          <a:xfrm>
            <a:off x="6632106" y="2533149"/>
            <a:ext cx="3772823" cy="5865783"/>
            <a:chOff x="0" y="0"/>
            <a:chExt cx="3772821" cy="5865782"/>
          </a:xfrm>
        </p:grpSpPr>
        <p:sp>
          <p:nvSpPr>
            <p:cNvPr id="372" name="Rectangle"/>
            <p:cNvSpPr/>
            <p:nvPr/>
          </p:nvSpPr>
          <p:spPr>
            <a:xfrm>
              <a:off x="-1" y="738807"/>
              <a:ext cx="612710" cy="281373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3" name="Rectangle"/>
            <p:cNvSpPr/>
            <p:nvPr/>
          </p:nvSpPr>
          <p:spPr>
            <a:xfrm>
              <a:off x="303374" y="0"/>
              <a:ext cx="804530" cy="5094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4" name="Rectangle"/>
            <p:cNvSpPr/>
            <p:nvPr/>
          </p:nvSpPr>
          <p:spPr>
            <a:xfrm>
              <a:off x="179895" y="3976653"/>
              <a:ext cx="612710" cy="14657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75" name="Rectangle"/>
            <p:cNvSpPr/>
            <p:nvPr/>
          </p:nvSpPr>
          <p:spPr>
            <a:xfrm>
              <a:off x="1603723" y="4359547"/>
              <a:ext cx="2169099" cy="150623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77" name="Can calcification be rescued?"/>
          <p:cNvSpPr txBox="1"/>
          <p:nvPr/>
        </p:nvSpPr>
        <p:spPr>
          <a:xfrm>
            <a:off x="1796014" y="520797"/>
            <a:ext cx="12049160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50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0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Can calcification be rescued?</a:t>
            </a:r>
          </a:p>
        </p:txBody>
      </p:sp>
      <p:sp>
        <p:nvSpPr>
          <p:cNvPr id="378" name="Pomozi et al (2017)…"/>
          <p:cNvSpPr txBox="1"/>
          <p:nvPr/>
        </p:nvSpPr>
        <p:spPr>
          <a:xfrm>
            <a:off x="9587462" y="8428566"/>
            <a:ext cx="2923440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Pomoz</a:t>
            </a:r>
            <a:r>
              <a:rPr sz="2200">
                <a:latin typeface="American Typewriter"/>
                <a:ea typeface="American Typewriter"/>
                <a:cs typeface="American Typewriter"/>
                <a:sym typeface="American Typewriter"/>
              </a:rPr>
              <a:t>i et al (2017)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2200">
                <a:latin typeface="American Typewriter"/>
                <a:ea typeface="American Typewriter"/>
                <a:cs typeface="American Typewriter"/>
                <a:sym typeface="American Typewriter"/>
              </a:rPr>
              <a:t> J.Invest.Dermatol.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1" animBg="1" advAuto="0"/>
      <p:bldP spid="366" grpId="2" animBg="1" advAuto="0"/>
      <p:bldP spid="371" grpId="3" animBg="1" advAuto="0"/>
      <p:bldP spid="376" grpId="4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rcRect l="1754" t="2190" r="2189" b="29130"/>
          <a:stretch>
            <a:fillRect/>
          </a:stretch>
        </p:blipFill>
        <p:spPr>
          <a:xfrm>
            <a:off x="1444977" y="2853831"/>
            <a:ext cx="6339841" cy="3413761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R1314W"/>
          <p:cNvSpPr txBox="1"/>
          <p:nvPr/>
        </p:nvSpPr>
        <p:spPr>
          <a:xfrm>
            <a:off x="4793917" y="2659126"/>
            <a:ext cx="76444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6600"/>
                </a:solidFill>
              </a:rPr>
              <a:t>R1314W</a:t>
            </a:r>
          </a:p>
        </p:txBody>
      </p:sp>
      <p:sp>
        <p:nvSpPr>
          <p:cNvPr id="382" name="S1121W"/>
          <p:cNvSpPr txBox="1"/>
          <p:nvPr/>
        </p:nvSpPr>
        <p:spPr>
          <a:xfrm>
            <a:off x="6881294" y="2659130"/>
            <a:ext cx="74838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95373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953735"/>
                </a:solidFill>
              </a:rPr>
              <a:t>S1121W</a:t>
            </a:r>
          </a:p>
        </p:txBody>
      </p:sp>
      <p:sp>
        <p:nvSpPr>
          <p:cNvPr id="383" name="Q1347H"/>
          <p:cNvSpPr txBox="1"/>
          <p:nvPr/>
        </p:nvSpPr>
        <p:spPr>
          <a:xfrm>
            <a:off x="5857447" y="2659128"/>
            <a:ext cx="737355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008000"/>
                </a:solidFill>
              </a:rPr>
              <a:t>Q1347H</a:t>
            </a:r>
          </a:p>
        </p:txBody>
      </p:sp>
      <p:sp>
        <p:nvSpPr>
          <p:cNvPr id="384" name="ABCC6…"/>
          <p:cNvSpPr txBox="1"/>
          <p:nvPr/>
        </p:nvSpPr>
        <p:spPr>
          <a:xfrm>
            <a:off x="3077860" y="2478506"/>
            <a:ext cx="668682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FF0000"/>
                </a:solidFill>
              </a:rPr>
              <a:t>ABCC6</a:t>
            </a:r>
          </a:p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FF0000"/>
                </a:solidFill>
              </a:rPr>
              <a:t>wt</a:t>
            </a:r>
          </a:p>
        </p:txBody>
      </p:sp>
      <p:grpSp>
        <p:nvGrpSpPr>
          <p:cNvPr id="393" name="Group"/>
          <p:cNvGrpSpPr/>
          <p:nvPr/>
        </p:nvGrpSpPr>
        <p:grpSpPr>
          <a:xfrm>
            <a:off x="1285348" y="6509882"/>
            <a:ext cx="4719375" cy="484992"/>
            <a:chOff x="0" y="0"/>
            <a:chExt cx="4719373" cy="484991"/>
          </a:xfrm>
        </p:grpSpPr>
        <p:grpSp>
          <p:nvGrpSpPr>
            <p:cNvPr id="391" name="Group"/>
            <p:cNvGrpSpPr/>
            <p:nvPr/>
          </p:nvGrpSpPr>
          <p:grpSpPr>
            <a:xfrm>
              <a:off x="0" y="11962"/>
              <a:ext cx="4719374" cy="473030"/>
              <a:chOff x="0" y="0"/>
              <a:chExt cx="4719373" cy="473029"/>
            </a:xfrm>
          </p:grpSpPr>
          <p:sp>
            <p:nvSpPr>
              <p:cNvPr id="385" name="4-PBA"/>
              <p:cNvSpPr txBox="1"/>
              <p:nvPr/>
            </p:nvSpPr>
            <p:spPr>
              <a:xfrm>
                <a:off x="0" y="72170"/>
                <a:ext cx="651145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16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1600" b="1"/>
                  <a:t>4-PBA</a:t>
                </a:r>
              </a:p>
            </p:txBody>
          </p:sp>
          <p:sp>
            <p:nvSpPr>
              <p:cNvPr id="386" name="-"/>
              <p:cNvSpPr txBox="1"/>
              <p:nvPr/>
            </p:nvSpPr>
            <p:spPr>
              <a:xfrm>
                <a:off x="2395595" y="0"/>
                <a:ext cx="228288" cy="4729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387" name="-"/>
              <p:cNvSpPr txBox="1"/>
              <p:nvPr/>
            </p:nvSpPr>
            <p:spPr>
              <a:xfrm>
                <a:off x="1864086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388" name="-"/>
              <p:cNvSpPr txBox="1"/>
              <p:nvPr/>
            </p:nvSpPr>
            <p:spPr>
              <a:xfrm>
                <a:off x="1328001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389" name="-"/>
              <p:cNvSpPr txBox="1"/>
              <p:nvPr/>
            </p:nvSpPr>
            <p:spPr>
              <a:xfrm>
                <a:off x="3432253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390" name="-"/>
              <p:cNvSpPr txBox="1"/>
              <p:nvPr/>
            </p:nvSpPr>
            <p:spPr>
              <a:xfrm>
                <a:off x="4491086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</p:grpSp>
        <p:sp>
          <p:nvSpPr>
            <p:cNvPr id="392" name="-"/>
            <p:cNvSpPr txBox="1"/>
            <p:nvPr/>
          </p:nvSpPr>
          <p:spPr>
            <a:xfrm>
              <a:off x="810218" y="0"/>
              <a:ext cx="228288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 sz="2400" b="0"/>
              </a:pPr>
              <a:r>
                <a:rPr sz="2200" b="1"/>
                <a:t>-</a:t>
              </a:r>
            </a:p>
          </p:txBody>
        </p:sp>
      </p:grpSp>
      <p:sp>
        <p:nvSpPr>
          <p:cNvPr id="394" name="Abcc6+/+"/>
          <p:cNvSpPr txBox="1"/>
          <p:nvPr/>
        </p:nvSpPr>
        <p:spPr>
          <a:xfrm>
            <a:off x="1737336" y="6301602"/>
            <a:ext cx="81957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i="0"/>
            </a:pPr>
            <a:r>
              <a:rPr sz="1400" i="1"/>
              <a:t>Abcc6+/+</a:t>
            </a:r>
          </a:p>
        </p:txBody>
      </p:sp>
      <p:sp>
        <p:nvSpPr>
          <p:cNvPr id="395" name="Abcc6-/-"/>
          <p:cNvSpPr txBox="1"/>
          <p:nvPr/>
        </p:nvSpPr>
        <p:spPr>
          <a:xfrm>
            <a:off x="4687499" y="6301597"/>
            <a:ext cx="7513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i="0"/>
            </a:pPr>
            <a:r>
              <a:rPr sz="1400" i="1"/>
              <a:t>Abcc6-/-</a:t>
            </a:r>
          </a:p>
        </p:txBody>
      </p:sp>
      <p:sp>
        <p:nvSpPr>
          <p:cNvPr id="396" name="Line"/>
          <p:cNvSpPr/>
          <p:nvPr/>
        </p:nvSpPr>
        <p:spPr>
          <a:xfrm rot="5400000">
            <a:off x="5093894" y="3757836"/>
            <a:ext cx="114396" cy="5069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11929" y="0"/>
                  <a:pt x="21600" y="18"/>
                  <a:pt x="21600" y="41"/>
                </a:cubicBezTo>
                <a:lnTo>
                  <a:pt x="21600" y="21559"/>
                </a:lnTo>
                <a:cubicBezTo>
                  <a:pt x="21600" y="21582"/>
                  <a:pt x="11929" y="21600"/>
                  <a:pt x="0" y="21600"/>
                </a:cubicBezTo>
              </a:path>
            </a:pathLst>
          </a:custGeom>
          <a:ln w="12700">
            <a:solidFill>
              <a:srgbClr val="000000"/>
            </a:solidFill>
            <a:bevel/>
          </a:ln>
        </p:spPr>
        <p:txBody>
          <a:bodyPr lIns="65023" tIns="65023" rIns="65023" bIns="65023" anchor="ctr"/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97" name="no…"/>
          <p:cNvSpPr txBox="1"/>
          <p:nvPr/>
        </p:nvSpPr>
        <p:spPr>
          <a:xfrm>
            <a:off x="2507920" y="2478505"/>
            <a:ext cx="62848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404040"/>
                </a:solidFill>
              </a:rPr>
              <a:t>no</a:t>
            </a:r>
          </a:p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404040"/>
                </a:solidFill>
              </a:rPr>
              <a:t>ABCC6</a:t>
            </a:r>
          </a:p>
        </p:txBody>
      </p:sp>
      <p:sp>
        <p:nvSpPr>
          <p:cNvPr id="398" name="Ca [mg/dl/g tissue]"/>
          <p:cNvSpPr txBox="1"/>
          <p:nvPr/>
        </p:nvSpPr>
        <p:spPr>
          <a:xfrm rot="16200000">
            <a:off x="336122" y="4710681"/>
            <a:ext cx="1714175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600"/>
              <a:t>Ca [mg/dl/g tissue]</a:t>
            </a:r>
          </a:p>
        </p:txBody>
      </p:sp>
      <p:sp>
        <p:nvSpPr>
          <p:cNvPr id="399" name="-"/>
          <p:cNvSpPr txBox="1"/>
          <p:nvPr/>
        </p:nvSpPr>
        <p:spPr>
          <a:xfrm>
            <a:off x="6812002" y="6521925"/>
            <a:ext cx="228287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-</a:t>
            </a:r>
          </a:p>
        </p:txBody>
      </p:sp>
      <p:sp>
        <p:nvSpPr>
          <p:cNvPr id="400" name="R1114P"/>
          <p:cNvSpPr txBox="1"/>
          <p:nvPr/>
        </p:nvSpPr>
        <p:spPr>
          <a:xfrm>
            <a:off x="3756532" y="2659130"/>
            <a:ext cx="69794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558ED5"/>
                </a:solidFill>
              </a:rPr>
              <a:t>R1114P</a:t>
            </a:r>
          </a:p>
        </p:txBody>
      </p:sp>
      <p:sp>
        <p:nvSpPr>
          <p:cNvPr id="401" name="n=4"/>
          <p:cNvSpPr txBox="1"/>
          <p:nvPr/>
        </p:nvSpPr>
        <p:spPr>
          <a:xfrm>
            <a:off x="2051423" y="6879596"/>
            <a:ext cx="41483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n=4</a:t>
            </a:r>
          </a:p>
        </p:txBody>
      </p:sp>
      <p:sp>
        <p:nvSpPr>
          <p:cNvPr id="402" name="n=4"/>
          <p:cNvSpPr txBox="1"/>
          <p:nvPr/>
        </p:nvSpPr>
        <p:spPr>
          <a:xfrm>
            <a:off x="2572578" y="6879596"/>
            <a:ext cx="41483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n=4</a:t>
            </a:r>
          </a:p>
        </p:txBody>
      </p:sp>
      <p:sp>
        <p:nvSpPr>
          <p:cNvPr id="403" name="n=5"/>
          <p:cNvSpPr txBox="1"/>
          <p:nvPr/>
        </p:nvSpPr>
        <p:spPr>
          <a:xfrm>
            <a:off x="3054499" y="6879596"/>
            <a:ext cx="4148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n=5</a:t>
            </a:r>
          </a:p>
        </p:txBody>
      </p:sp>
      <p:sp>
        <p:nvSpPr>
          <p:cNvPr id="404" name="n=8"/>
          <p:cNvSpPr txBox="1"/>
          <p:nvPr/>
        </p:nvSpPr>
        <p:spPr>
          <a:xfrm>
            <a:off x="4626976" y="6879596"/>
            <a:ext cx="4148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n=8</a:t>
            </a:r>
          </a:p>
        </p:txBody>
      </p:sp>
      <p:sp>
        <p:nvSpPr>
          <p:cNvPr id="405" name="n=9"/>
          <p:cNvSpPr txBox="1"/>
          <p:nvPr/>
        </p:nvSpPr>
        <p:spPr>
          <a:xfrm>
            <a:off x="5668932" y="6879596"/>
            <a:ext cx="41483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n=9</a:t>
            </a:r>
          </a:p>
        </p:txBody>
      </p:sp>
      <p:sp>
        <p:nvSpPr>
          <p:cNvPr id="406" name="n=15"/>
          <p:cNvSpPr txBox="1"/>
          <p:nvPr/>
        </p:nvSpPr>
        <p:spPr>
          <a:xfrm>
            <a:off x="6668230" y="6879596"/>
            <a:ext cx="504948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n=15</a:t>
            </a:r>
          </a:p>
        </p:txBody>
      </p:sp>
      <p:sp>
        <p:nvSpPr>
          <p:cNvPr id="407" name="n=6"/>
          <p:cNvSpPr txBox="1"/>
          <p:nvPr/>
        </p:nvSpPr>
        <p:spPr>
          <a:xfrm>
            <a:off x="3571566" y="6879596"/>
            <a:ext cx="4148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n=6</a:t>
            </a:r>
          </a:p>
        </p:txBody>
      </p:sp>
      <p:pic>
        <p:nvPicPr>
          <p:cNvPr id="408" name="RW-.tiff" descr="RW-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24928" y="4188320"/>
            <a:ext cx="1280001" cy="12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QH-.tiff" descr="QH-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24928" y="5541184"/>
            <a:ext cx="1280001" cy="12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SW-.tiff" descr="SW-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4928" y="6901869"/>
            <a:ext cx="1280001" cy="12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RP-.tiff" descr="RP-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24928" y="2843007"/>
            <a:ext cx="1280001" cy="12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R1314W"/>
          <p:cNvSpPr txBox="1"/>
          <p:nvPr/>
        </p:nvSpPr>
        <p:spPr>
          <a:xfrm>
            <a:off x="8160791" y="4619982"/>
            <a:ext cx="76444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6600"/>
                </a:solidFill>
              </a:rPr>
              <a:t>R1314W</a:t>
            </a:r>
          </a:p>
        </p:txBody>
      </p:sp>
      <p:sp>
        <p:nvSpPr>
          <p:cNvPr id="413" name="Q1347H"/>
          <p:cNvSpPr txBox="1"/>
          <p:nvPr/>
        </p:nvSpPr>
        <p:spPr>
          <a:xfrm>
            <a:off x="8191355" y="5971066"/>
            <a:ext cx="737355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008000"/>
                </a:solidFill>
              </a:rPr>
              <a:t>Q1347H</a:t>
            </a:r>
          </a:p>
        </p:txBody>
      </p:sp>
      <p:sp>
        <p:nvSpPr>
          <p:cNvPr id="414" name="S1121W"/>
          <p:cNvSpPr txBox="1"/>
          <p:nvPr/>
        </p:nvSpPr>
        <p:spPr>
          <a:xfrm>
            <a:off x="8160791" y="7379920"/>
            <a:ext cx="74838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95373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953735"/>
                </a:solidFill>
              </a:rPr>
              <a:t>S1121W</a:t>
            </a:r>
          </a:p>
        </p:txBody>
      </p:sp>
      <p:sp>
        <p:nvSpPr>
          <p:cNvPr id="415" name="R1114P"/>
          <p:cNvSpPr txBox="1"/>
          <p:nvPr/>
        </p:nvSpPr>
        <p:spPr>
          <a:xfrm>
            <a:off x="8235829" y="3271957"/>
            <a:ext cx="69794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558ED5"/>
                </a:solidFill>
              </a:rPr>
              <a:t>R1114P</a:t>
            </a:r>
          </a:p>
        </p:txBody>
      </p:sp>
      <p:sp>
        <p:nvSpPr>
          <p:cNvPr id="416" name="- 4-PBA"/>
          <p:cNvSpPr txBox="1"/>
          <p:nvPr/>
        </p:nvSpPr>
        <p:spPr>
          <a:xfrm>
            <a:off x="9141660" y="2326286"/>
            <a:ext cx="990499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- 4-PBA</a:t>
            </a:r>
          </a:p>
        </p:txBody>
      </p:sp>
      <p:pic>
        <p:nvPicPr>
          <p:cNvPr id="417" name="image47.png" descr="image47.png"/>
          <p:cNvPicPr>
            <a:picLocks noChangeAspect="1"/>
          </p:cNvPicPr>
          <p:nvPr/>
        </p:nvPicPr>
        <p:blipFill>
          <a:blip r:embed="rId7">
            <a:extLst/>
          </a:blip>
          <a:srcRect t="90"/>
          <a:stretch>
            <a:fillRect/>
          </a:stretch>
        </p:blipFill>
        <p:spPr>
          <a:xfrm>
            <a:off x="10857448" y="5539380"/>
            <a:ext cx="1280002" cy="12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RP+.tiff" descr="RP+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57448" y="4186517"/>
            <a:ext cx="1280001" cy="12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Line"/>
          <p:cNvSpPr/>
          <p:nvPr/>
        </p:nvSpPr>
        <p:spPr>
          <a:xfrm flipH="1">
            <a:off x="11432201" y="6030980"/>
            <a:ext cx="428663" cy="229556"/>
          </a:xfrm>
          <a:prstGeom prst="line">
            <a:avLst/>
          </a:prstGeom>
          <a:ln w="25400">
            <a:solidFill>
              <a:srgbClr val="FFFFFF"/>
            </a:solidFill>
            <a:bevel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0" name="Line"/>
          <p:cNvSpPr/>
          <p:nvPr/>
        </p:nvSpPr>
        <p:spPr>
          <a:xfrm flipV="1">
            <a:off x="11247836" y="5157232"/>
            <a:ext cx="415638" cy="243950"/>
          </a:xfrm>
          <a:prstGeom prst="line">
            <a:avLst/>
          </a:prstGeom>
          <a:ln w="25400">
            <a:solidFill>
              <a:srgbClr val="FFFFFF"/>
            </a:solidFill>
            <a:bevel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21" name="SW+.tiff" descr="SW+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857449" y="6900066"/>
            <a:ext cx="1280001" cy="12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Line"/>
          <p:cNvSpPr/>
          <p:nvPr/>
        </p:nvSpPr>
        <p:spPr>
          <a:xfrm flipH="1" flipV="1">
            <a:off x="11432201" y="7106307"/>
            <a:ext cx="428663" cy="2259"/>
          </a:xfrm>
          <a:prstGeom prst="line">
            <a:avLst/>
          </a:prstGeom>
          <a:ln w="25400">
            <a:solidFill>
              <a:srgbClr val="FFFFFF"/>
            </a:solidFill>
            <a:bevel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3" name="Line"/>
          <p:cNvSpPr/>
          <p:nvPr/>
        </p:nvSpPr>
        <p:spPr>
          <a:xfrm flipV="1">
            <a:off x="11041690" y="7810395"/>
            <a:ext cx="182061" cy="254463"/>
          </a:xfrm>
          <a:prstGeom prst="line">
            <a:avLst/>
          </a:prstGeom>
          <a:ln w="25400">
            <a:solidFill>
              <a:srgbClr val="FFFFFF"/>
            </a:solidFill>
            <a:bevel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24" name="QH+.tiff" descr="QH+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857448" y="2843007"/>
            <a:ext cx="1280001" cy="12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Line"/>
          <p:cNvSpPr/>
          <p:nvPr/>
        </p:nvSpPr>
        <p:spPr>
          <a:xfrm flipH="1" flipV="1">
            <a:off x="11449144" y="3374232"/>
            <a:ext cx="392537" cy="161420"/>
          </a:xfrm>
          <a:prstGeom prst="line">
            <a:avLst/>
          </a:prstGeom>
          <a:ln w="25400">
            <a:solidFill>
              <a:srgbClr val="FFFFFF"/>
            </a:solidFill>
            <a:bevel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6" name="+ 4-PBA"/>
          <p:cNvSpPr txBox="1"/>
          <p:nvPr/>
        </p:nvSpPr>
        <p:spPr>
          <a:xfrm>
            <a:off x="10901403" y="2326286"/>
            <a:ext cx="1044114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+ 4-PBA</a:t>
            </a:r>
          </a:p>
        </p:txBody>
      </p:sp>
      <p:sp>
        <p:nvSpPr>
          <p:cNvPr id="427" name="+"/>
          <p:cNvSpPr txBox="1"/>
          <p:nvPr/>
        </p:nvSpPr>
        <p:spPr>
          <a:xfrm>
            <a:off x="4158707" y="6525091"/>
            <a:ext cx="281903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+</a:t>
            </a:r>
          </a:p>
        </p:txBody>
      </p:sp>
      <p:sp>
        <p:nvSpPr>
          <p:cNvPr id="428" name="+"/>
          <p:cNvSpPr txBox="1"/>
          <p:nvPr/>
        </p:nvSpPr>
        <p:spPr>
          <a:xfrm>
            <a:off x="5200656" y="6525091"/>
            <a:ext cx="281904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+</a:t>
            </a:r>
          </a:p>
        </p:txBody>
      </p:sp>
      <p:sp>
        <p:nvSpPr>
          <p:cNvPr id="429" name="+"/>
          <p:cNvSpPr txBox="1"/>
          <p:nvPr/>
        </p:nvSpPr>
        <p:spPr>
          <a:xfrm>
            <a:off x="6256708" y="6525091"/>
            <a:ext cx="281903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+</a:t>
            </a:r>
          </a:p>
        </p:txBody>
      </p:sp>
      <p:sp>
        <p:nvSpPr>
          <p:cNvPr id="430" name="+"/>
          <p:cNvSpPr txBox="1"/>
          <p:nvPr/>
        </p:nvSpPr>
        <p:spPr>
          <a:xfrm>
            <a:off x="7280234" y="6525091"/>
            <a:ext cx="281903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+</a:t>
            </a:r>
          </a:p>
        </p:txBody>
      </p:sp>
      <p:sp>
        <p:nvSpPr>
          <p:cNvPr id="431" name="n=10"/>
          <p:cNvSpPr txBox="1"/>
          <p:nvPr/>
        </p:nvSpPr>
        <p:spPr>
          <a:xfrm>
            <a:off x="5088249" y="6879596"/>
            <a:ext cx="504947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n=10</a:t>
            </a:r>
          </a:p>
        </p:txBody>
      </p:sp>
      <p:sp>
        <p:nvSpPr>
          <p:cNvPr id="432" name="n=11"/>
          <p:cNvSpPr txBox="1"/>
          <p:nvPr/>
        </p:nvSpPr>
        <p:spPr>
          <a:xfrm>
            <a:off x="6130205" y="6879596"/>
            <a:ext cx="504947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n=11</a:t>
            </a:r>
          </a:p>
        </p:txBody>
      </p:sp>
      <p:sp>
        <p:nvSpPr>
          <p:cNvPr id="433" name="n=11"/>
          <p:cNvSpPr txBox="1"/>
          <p:nvPr/>
        </p:nvSpPr>
        <p:spPr>
          <a:xfrm>
            <a:off x="7147486" y="6879596"/>
            <a:ext cx="504947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n=11</a:t>
            </a:r>
          </a:p>
        </p:txBody>
      </p:sp>
      <p:sp>
        <p:nvSpPr>
          <p:cNvPr id="434" name="n=11"/>
          <p:cNvSpPr txBox="1"/>
          <p:nvPr/>
        </p:nvSpPr>
        <p:spPr>
          <a:xfrm>
            <a:off x="4045957" y="6879596"/>
            <a:ext cx="504947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n=11</a:t>
            </a:r>
          </a:p>
        </p:txBody>
      </p:sp>
      <p:grpSp>
        <p:nvGrpSpPr>
          <p:cNvPr id="438" name="Group"/>
          <p:cNvGrpSpPr/>
          <p:nvPr/>
        </p:nvGrpSpPr>
        <p:grpSpPr>
          <a:xfrm>
            <a:off x="5074285" y="4152197"/>
            <a:ext cx="7272972" cy="3281911"/>
            <a:chOff x="0" y="0"/>
            <a:chExt cx="7272970" cy="3281910"/>
          </a:xfrm>
        </p:grpSpPr>
        <p:sp>
          <p:nvSpPr>
            <p:cNvPr id="435" name="Rectangle"/>
            <p:cNvSpPr/>
            <p:nvPr/>
          </p:nvSpPr>
          <p:spPr>
            <a:xfrm>
              <a:off x="-1" y="467784"/>
              <a:ext cx="612710" cy="14657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6" name="Rectangle"/>
            <p:cNvSpPr/>
            <p:nvPr/>
          </p:nvSpPr>
          <p:spPr>
            <a:xfrm>
              <a:off x="71059" y="2501141"/>
              <a:ext cx="612710" cy="78077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7" name="Rectangle"/>
            <p:cNvSpPr/>
            <p:nvPr/>
          </p:nvSpPr>
          <p:spPr>
            <a:xfrm>
              <a:off x="5565451" y="-1"/>
              <a:ext cx="1707520" cy="13387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442" name="Group"/>
          <p:cNvGrpSpPr/>
          <p:nvPr/>
        </p:nvGrpSpPr>
        <p:grpSpPr>
          <a:xfrm>
            <a:off x="6106730" y="4619982"/>
            <a:ext cx="6240526" cy="2772865"/>
            <a:chOff x="0" y="0"/>
            <a:chExt cx="6240524" cy="2772864"/>
          </a:xfrm>
        </p:grpSpPr>
        <p:sp>
          <p:nvSpPr>
            <p:cNvPr id="439" name="Rectangle"/>
            <p:cNvSpPr/>
            <p:nvPr/>
          </p:nvSpPr>
          <p:spPr>
            <a:xfrm>
              <a:off x="-1" y="-1"/>
              <a:ext cx="612710" cy="146570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0" name="Rectangle"/>
            <p:cNvSpPr/>
            <p:nvPr/>
          </p:nvSpPr>
          <p:spPr>
            <a:xfrm>
              <a:off x="41537" y="1992095"/>
              <a:ext cx="612710" cy="78077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1" name="Rectangle"/>
            <p:cNvSpPr/>
            <p:nvPr/>
          </p:nvSpPr>
          <p:spPr>
            <a:xfrm>
              <a:off x="4533006" y="901336"/>
              <a:ext cx="1707519" cy="13387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grpSp>
        <p:nvGrpSpPr>
          <p:cNvPr id="446" name="Group"/>
          <p:cNvGrpSpPr/>
          <p:nvPr/>
        </p:nvGrpSpPr>
        <p:grpSpPr>
          <a:xfrm>
            <a:off x="7135256" y="4619982"/>
            <a:ext cx="5230063" cy="3602544"/>
            <a:chOff x="0" y="0"/>
            <a:chExt cx="5230061" cy="3602542"/>
          </a:xfrm>
        </p:grpSpPr>
        <p:sp>
          <p:nvSpPr>
            <p:cNvPr id="443" name="Rectangle"/>
            <p:cNvSpPr/>
            <p:nvPr/>
          </p:nvSpPr>
          <p:spPr>
            <a:xfrm>
              <a:off x="0" y="0"/>
              <a:ext cx="612710" cy="146570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4" name="Rectangle"/>
            <p:cNvSpPr/>
            <p:nvPr/>
          </p:nvSpPr>
          <p:spPr>
            <a:xfrm>
              <a:off x="138665" y="2051419"/>
              <a:ext cx="612710" cy="78076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45" name="Rectangle"/>
            <p:cNvSpPr/>
            <p:nvPr/>
          </p:nvSpPr>
          <p:spPr>
            <a:xfrm>
              <a:off x="3522543" y="2263824"/>
              <a:ext cx="1707519" cy="133871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47" name="Can calcification be rescued?"/>
          <p:cNvSpPr txBox="1"/>
          <p:nvPr/>
        </p:nvSpPr>
        <p:spPr>
          <a:xfrm>
            <a:off x="2052754" y="449152"/>
            <a:ext cx="8970519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50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0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Can calcification be rescued?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" grpId="1" animBg="1" advAuto="0"/>
      <p:bldP spid="442" grpId="2" animBg="1" advAuto="0"/>
      <p:bldP spid="446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rcRect l="1754" t="2190" r="2189" b="29130"/>
          <a:stretch>
            <a:fillRect/>
          </a:stretch>
        </p:blipFill>
        <p:spPr>
          <a:xfrm>
            <a:off x="1499164" y="2908013"/>
            <a:ext cx="6339841" cy="3413761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R1314W"/>
          <p:cNvSpPr txBox="1"/>
          <p:nvPr/>
        </p:nvSpPr>
        <p:spPr>
          <a:xfrm>
            <a:off x="4793917" y="2659126"/>
            <a:ext cx="76444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6600"/>
                </a:solidFill>
              </a:rPr>
              <a:t>R1314W</a:t>
            </a:r>
          </a:p>
        </p:txBody>
      </p:sp>
      <p:sp>
        <p:nvSpPr>
          <p:cNvPr id="451" name="S1121W"/>
          <p:cNvSpPr txBox="1"/>
          <p:nvPr/>
        </p:nvSpPr>
        <p:spPr>
          <a:xfrm>
            <a:off x="6881294" y="2659130"/>
            <a:ext cx="74838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95373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953735"/>
                </a:solidFill>
              </a:rPr>
              <a:t>S1121W</a:t>
            </a:r>
          </a:p>
        </p:txBody>
      </p:sp>
      <p:sp>
        <p:nvSpPr>
          <p:cNvPr id="452" name="Q1347H"/>
          <p:cNvSpPr txBox="1"/>
          <p:nvPr/>
        </p:nvSpPr>
        <p:spPr>
          <a:xfrm>
            <a:off x="5857447" y="2659128"/>
            <a:ext cx="737355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008000"/>
                </a:solidFill>
              </a:rPr>
              <a:t>Q1347H</a:t>
            </a:r>
          </a:p>
        </p:txBody>
      </p:sp>
      <p:sp>
        <p:nvSpPr>
          <p:cNvPr id="453" name="ABCC6…"/>
          <p:cNvSpPr txBox="1"/>
          <p:nvPr/>
        </p:nvSpPr>
        <p:spPr>
          <a:xfrm>
            <a:off x="3077860" y="2478506"/>
            <a:ext cx="668682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FF0000"/>
                </a:solidFill>
              </a:rPr>
              <a:t>ABCC6</a:t>
            </a:r>
          </a:p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FF0000"/>
                </a:solidFill>
              </a:rPr>
              <a:t>wt</a:t>
            </a:r>
          </a:p>
        </p:txBody>
      </p:sp>
      <p:grpSp>
        <p:nvGrpSpPr>
          <p:cNvPr id="462" name="Group"/>
          <p:cNvGrpSpPr/>
          <p:nvPr/>
        </p:nvGrpSpPr>
        <p:grpSpPr>
          <a:xfrm>
            <a:off x="1285348" y="6509882"/>
            <a:ext cx="4719375" cy="484992"/>
            <a:chOff x="0" y="0"/>
            <a:chExt cx="4719373" cy="484991"/>
          </a:xfrm>
        </p:grpSpPr>
        <p:grpSp>
          <p:nvGrpSpPr>
            <p:cNvPr id="460" name="Group"/>
            <p:cNvGrpSpPr/>
            <p:nvPr/>
          </p:nvGrpSpPr>
          <p:grpSpPr>
            <a:xfrm>
              <a:off x="0" y="11962"/>
              <a:ext cx="4719374" cy="473030"/>
              <a:chOff x="0" y="0"/>
              <a:chExt cx="4719373" cy="473029"/>
            </a:xfrm>
          </p:grpSpPr>
          <p:sp>
            <p:nvSpPr>
              <p:cNvPr id="454" name="4-PBA"/>
              <p:cNvSpPr txBox="1"/>
              <p:nvPr/>
            </p:nvSpPr>
            <p:spPr>
              <a:xfrm>
                <a:off x="0" y="72170"/>
                <a:ext cx="651145" cy="371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16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1600" b="1"/>
                  <a:t>4-PBA</a:t>
                </a:r>
              </a:p>
            </p:txBody>
          </p:sp>
          <p:sp>
            <p:nvSpPr>
              <p:cNvPr id="455" name="-"/>
              <p:cNvSpPr txBox="1"/>
              <p:nvPr/>
            </p:nvSpPr>
            <p:spPr>
              <a:xfrm>
                <a:off x="2395595" y="0"/>
                <a:ext cx="228288" cy="4729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456" name="-"/>
              <p:cNvSpPr txBox="1"/>
              <p:nvPr/>
            </p:nvSpPr>
            <p:spPr>
              <a:xfrm>
                <a:off x="1864086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457" name="-"/>
              <p:cNvSpPr txBox="1"/>
              <p:nvPr/>
            </p:nvSpPr>
            <p:spPr>
              <a:xfrm>
                <a:off x="1328001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458" name="-"/>
              <p:cNvSpPr txBox="1"/>
              <p:nvPr/>
            </p:nvSpPr>
            <p:spPr>
              <a:xfrm>
                <a:off x="3432253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  <p:sp>
            <p:nvSpPr>
              <p:cNvPr id="459" name="-"/>
              <p:cNvSpPr txBox="1"/>
              <p:nvPr/>
            </p:nvSpPr>
            <p:spPr>
              <a:xfrm>
                <a:off x="4491086" y="81"/>
                <a:ext cx="228288" cy="4729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none" lIns="65023" tIns="65023" rIns="65023" bIns="65023" numCol="1" anchor="t">
                <a:spAutoFit/>
              </a:bodyPr>
              <a:lstStyle>
                <a:lvl1pPr algn="l" defTabSz="650240">
                  <a:defRPr sz="2200" b="1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>
                  <a:defRPr sz="2400" b="0"/>
                </a:pPr>
                <a:r>
                  <a:rPr sz="2200" b="1"/>
                  <a:t>-</a:t>
                </a:r>
              </a:p>
            </p:txBody>
          </p:sp>
        </p:grpSp>
        <p:sp>
          <p:nvSpPr>
            <p:cNvPr id="461" name="-"/>
            <p:cNvSpPr txBox="1"/>
            <p:nvPr/>
          </p:nvSpPr>
          <p:spPr>
            <a:xfrm>
              <a:off x="810218" y="0"/>
              <a:ext cx="228288" cy="4729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200" b="1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>
                <a:defRPr sz="2400" b="0"/>
              </a:pPr>
              <a:r>
                <a:rPr sz="2200" b="1"/>
                <a:t>-</a:t>
              </a:r>
            </a:p>
          </p:txBody>
        </p:sp>
      </p:grpSp>
      <p:sp>
        <p:nvSpPr>
          <p:cNvPr id="463" name="Abcc6+/+"/>
          <p:cNvSpPr txBox="1"/>
          <p:nvPr/>
        </p:nvSpPr>
        <p:spPr>
          <a:xfrm>
            <a:off x="1737336" y="6301602"/>
            <a:ext cx="81957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i="0"/>
            </a:pPr>
            <a:r>
              <a:rPr sz="1400" i="1"/>
              <a:t>Abcc6+/+</a:t>
            </a:r>
          </a:p>
        </p:txBody>
      </p:sp>
      <p:sp>
        <p:nvSpPr>
          <p:cNvPr id="464" name="Abcc6-/-"/>
          <p:cNvSpPr txBox="1"/>
          <p:nvPr/>
        </p:nvSpPr>
        <p:spPr>
          <a:xfrm>
            <a:off x="4687499" y="6301597"/>
            <a:ext cx="7513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i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i="0"/>
            </a:pPr>
            <a:r>
              <a:rPr sz="1400" i="1"/>
              <a:t>Abcc6-/-</a:t>
            </a:r>
          </a:p>
        </p:txBody>
      </p:sp>
      <p:sp>
        <p:nvSpPr>
          <p:cNvPr id="465" name="Line"/>
          <p:cNvSpPr/>
          <p:nvPr/>
        </p:nvSpPr>
        <p:spPr>
          <a:xfrm rot="5400000">
            <a:off x="5093894" y="3757836"/>
            <a:ext cx="114396" cy="5069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11929" y="0"/>
                  <a:pt x="21600" y="18"/>
                  <a:pt x="21600" y="41"/>
                </a:cubicBezTo>
                <a:lnTo>
                  <a:pt x="21600" y="21559"/>
                </a:lnTo>
                <a:cubicBezTo>
                  <a:pt x="21600" y="21582"/>
                  <a:pt x="11929" y="21600"/>
                  <a:pt x="0" y="21600"/>
                </a:cubicBezTo>
              </a:path>
            </a:pathLst>
          </a:custGeom>
          <a:ln w="12700">
            <a:solidFill>
              <a:srgbClr val="000000"/>
            </a:solidFill>
            <a:bevel/>
          </a:ln>
        </p:spPr>
        <p:txBody>
          <a:bodyPr lIns="65023" tIns="65023" rIns="65023" bIns="65023" anchor="ctr"/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66" name="no…"/>
          <p:cNvSpPr txBox="1"/>
          <p:nvPr/>
        </p:nvSpPr>
        <p:spPr>
          <a:xfrm>
            <a:off x="2507920" y="2478505"/>
            <a:ext cx="62848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404040"/>
                </a:solidFill>
              </a:rPr>
              <a:t>no</a:t>
            </a:r>
          </a:p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1400" b="1">
                <a:solidFill>
                  <a:srgbClr val="404040"/>
                </a:solidFill>
              </a:rPr>
              <a:t>ABCC6</a:t>
            </a:r>
          </a:p>
        </p:txBody>
      </p:sp>
      <p:sp>
        <p:nvSpPr>
          <p:cNvPr id="467" name="Ca [mg/dl/g tissue]"/>
          <p:cNvSpPr txBox="1"/>
          <p:nvPr/>
        </p:nvSpPr>
        <p:spPr>
          <a:xfrm rot="16200000">
            <a:off x="336122" y="4710681"/>
            <a:ext cx="1714175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600"/>
              <a:t>Ca [mg/dl/g tissue]</a:t>
            </a:r>
          </a:p>
        </p:txBody>
      </p:sp>
      <p:sp>
        <p:nvSpPr>
          <p:cNvPr id="468" name="-"/>
          <p:cNvSpPr txBox="1"/>
          <p:nvPr/>
        </p:nvSpPr>
        <p:spPr>
          <a:xfrm>
            <a:off x="6812002" y="6521925"/>
            <a:ext cx="228287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-</a:t>
            </a:r>
          </a:p>
        </p:txBody>
      </p:sp>
      <p:sp>
        <p:nvSpPr>
          <p:cNvPr id="469" name="R1114P"/>
          <p:cNvSpPr txBox="1"/>
          <p:nvPr/>
        </p:nvSpPr>
        <p:spPr>
          <a:xfrm>
            <a:off x="3756532" y="2659130"/>
            <a:ext cx="69794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558ED5"/>
                </a:solidFill>
              </a:rPr>
              <a:t>R1114P</a:t>
            </a:r>
          </a:p>
        </p:txBody>
      </p:sp>
      <p:sp>
        <p:nvSpPr>
          <p:cNvPr id="470" name="n=4"/>
          <p:cNvSpPr txBox="1"/>
          <p:nvPr/>
        </p:nvSpPr>
        <p:spPr>
          <a:xfrm>
            <a:off x="2051423" y="6879596"/>
            <a:ext cx="41483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n=4</a:t>
            </a:r>
          </a:p>
        </p:txBody>
      </p:sp>
      <p:sp>
        <p:nvSpPr>
          <p:cNvPr id="471" name="n=4"/>
          <p:cNvSpPr txBox="1"/>
          <p:nvPr/>
        </p:nvSpPr>
        <p:spPr>
          <a:xfrm>
            <a:off x="2572578" y="6879596"/>
            <a:ext cx="41483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n=4</a:t>
            </a:r>
          </a:p>
        </p:txBody>
      </p:sp>
      <p:sp>
        <p:nvSpPr>
          <p:cNvPr id="472" name="n=5"/>
          <p:cNvSpPr txBox="1"/>
          <p:nvPr/>
        </p:nvSpPr>
        <p:spPr>
          <a:xfrm>
            <a:off x="3054499" y="6879596"/>
            <a:ext cx="4148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n=5</a:t>
            </a:r>
          </a:p>
        </p:txBody>
      </p:sp>
      <p:sp>
        <p:nvSpPr>
          <p:cNvPr id="473" name="n=8"/>
          <p:cNvSpPr txBox="1"/>
          <p:nvPr/>
        </p:nvSpPr>
        <p:spPr>
          <a:xfrm>
            <a:off x="4626976" y="6879596"/>
            <a:ext cx="4148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n=8</a:t>
            </a:r>
          </a:p>
        </p:txBody>
      </p:sp>
      <p:sp>
        <p:nvSpPr>
          <p:cNvPr id="474" name="n=9"/>
          <p:cNvSpPr txBox="1"/>
          <p:nvPr/>
        </p:nvSpPr>
        <p:spPr>
          <a:xfrm>
            <a:off x="5668932" y="6879596"/>
            <a:ext cx="41483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n=9</a:t>
            </a:r>
          </a:p>
        </p:txBody>
      </p:sp>
      <p:sp>
        <p:nvSpPr>
          <p:cNvPr id="475" name="n=15"/>
          <p:cNvSpPr txBox="1"/>
          <p:nvPr/>
        </p:nvSpPr>
        <p:spPr>
          <a:xfrm>
            <a:off x="6668230" y="6879596"/>
            <a:ext cx="504948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n=15</a:t>
            </a:r>
          </a:p>
        </p:txBody>
      </p:sp>
      <p:sp>
        <p:nvSpPr>
          <p:cNvPr id="476" name="n=6"/>
          <p:cNvSpPr txBox="1"/>
          <p:nvPr/>
        </p:nvSpPr>
        <p:spPr>
          <a:xfrm>
            <a:off x="3571566" y="6879596"/>
            <a:ext cx="414832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n=6</a:t>
            </a:r>
          </a:p>
        </p:txBody>
      </p:sp>
      <p:pic>
        <p:nvPicPr>
          <p:cNvPr id="477" name="RW-.tiff" descr="RW-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24928" y="4188320"/>
            <a:ext cx="1280001" cy="12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QH-.tiff" descr="QH-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24928" y="5541184"/>
            <a:ext cx="1280001" cy="12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SW-.tiff" descr="SW-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24928" y="6901869"/>
            <a:ext cx="1280001" cy="12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RP-.tiff" descr="RP-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124928" y="2843007"/>
            <a:ext cx="1280001" cy="12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R1314W"/>
          <p:cNvSpPr txBox="1"/>
          <p:nvPr/>
        </p:nvSpPr>
        <p:spPr>
          <a:xfrm>
            <a:off x="8160791" y="4619982"/>
            <a:ext cx="764441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FF6600"/>
                </a:solidFill>
              </a:rPr>
              <a:t>R1314W</a:t>
            </a:r>
          </a:p>
        </p:txBody>
      </p:sp>
      <p:sp>
        <p:nvSpPr>
          <p:cNvPr id="482" name="Q1347H"/>
          <p:cNvSpPr txBox="1"/>
          <p:nvPr/>
        </p:nvSpPr>
        <p:spPr>
          <a:xfrm>
            <a:off x="8191355" y="5971066"/>
            <a:ext cx="737355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008000"/>
                </a:solidFill>
              </a:rPr>
              <a:t>Q1347H</a:t>
            </a:r>
          </a:p>
        </p:txBody>
      </p:sp>
      <p:sp>
        <p:nvSpPr>
          <p:cNvPr id="483" name="S1121W"/>
          <p:cNvSpPr txBox="1"/>
          <p:nvPr/>
        </p:nvSpPr>
        <p:spPr>
          <a:xfrm>
            <a:off x="8160791" y="7379920"/>
            <a:ext cx="74838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95373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953735"/>
                </a:solidFill>
              </a:rPr>
              <a:t>S1121W</a:t>
            </a:r>
          </a:p>
        </p:txBody>
      </p:sp>
      <p:sp>
        <p:nvSpPr>
          <p:cNvPr id="484" name="R1114P"/>
          <p:cNvSpPr txBox="1"/>
          <p:nvPr/>
        </p:nvSpPr>
        <p:spPr>
          <a:xfrm>
            <a:off x="8235829" y="3271957"/>
            <a:ext cx="697940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 b="1">
                <a:solidFill>
                  <a:srgbClr val="558ED5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>
                <a:solidFill>
                  <a:srgbClr val="000000"/>
                </a:solidFill>
              </a:defRPr>
            </a:pPr>
            <a:r>
              <a:rPr sz="1400" b="1">
                <a:solidFill>
                  <a:srgbClr val="558ED5"/>
                </a:solidFill>
              </a:rPr>
              <a:t>R1114P</a:t>
            </a:r>
          </a:p>
        </p:txBody>
      </p:sp>
      <p:sp>
        <p:nvSpPr>
          <p:cNvPr id="485" name="- 4-PBA"/>
          <p:cNvSpPr txBox="1"/>
          <p:nvPr/>
        </p:nvSpPr>
        <p:spPr>
          <a:xfrm>
            <a:off x="9141660" y="2326286"/>
            <a:ext cx="990499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- 4-PBA</a:t>
            </a:r>
          </a:p>
        </p:txBody>
      </p:sp>
      <p:pic>
        <p:nvPicPr>
          <p:cNvPr id="486" name="image47.png" descr="image47.png"/>
          <p:cNvPicPr>
            <a:picLocks noChangeAspect="1"/>
          </p:cNvPicPr>
          <p:nvPr/>
        </p:nvPicPr>
        <p:blipFill>
          <a:blip r:embed="rId7">
            <a:extLst/>
          </a:blip>
          <a:srcRect t="90"/>
          <a:stretch>
            <a:fillRect/>
          </a:stretch>
        </p:blipFill>
        <p:spPr>
          <a:xfrm>
            <a:off x="10857448" y="5539380"/>
            <a:ext cx="1280002" cy="12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RP+.tiff" descr="RP+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57448" y="4186517"/>
            <a:ext cx="1280001" cy="12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Line"/>
          <p:cNvSpPr/>
          <p:nvPr/>
        </p:nvSpPr>
        <p:spPr>
          <a:xfrm flipH="1">
            <a:off x="11432201" y="6030980"/>
            <a:ext cx="428663" cy="229556"/>
          </a:xfrm>
          <a:prstGeom prst="line">
            <a:avLst/>
          </a:prstGeom>
          <a:ln w="25400">
            <a:solidFill>
              <a:srgbClr val="FFFFFF"/>
            </a:solidFill>
            <a:bevel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9" name="Line"/>
          <p:cNvSpPr/>
          <p:nvPr/>
        </p:nvSpPr>
        <p:spPr>
          <a:xfrm flipV="1">
            <a:off x="11247836" y="5157232"/>
            <a:ext cx="415638" cy="243950"/>
          </a:xfrm>
          <a:prstGeom prst="line">
            <a:avLst/>
          </a:prstGeom>
          <a:ln w="25400">
            <a:solidFill>
              <a:srgbClr val="FFFFFF"/>
            </a:solidFill>
            <a:bevel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90" name="SW+.tiff" descr="SW+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857449" y="6900066"/>
            <a:ext cx="1280001" cy="12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1" name="Line"/>
          <p:cNvSpPr/>
          <p:nvPr/>
        </p:nvSpPr>
        <p:spPr>
          <a:xfrm flipH="1" flipV="1">
            <a:off x="11432201" y="7106307"/>
            <a:ext cx="428663" cy="2259"/>
          </a:xfrm>
          <a:prstGeom prst="line">
            <a:avLst/>
          </a:prstGeom>
          <a:ln w="25400">
            <a:solidFill>
              <a:srgbClr val="FFFFFF"/>
            </a:solidFill>
            <a:bevel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2" name="Line"/>
          <p:cNvSpPr/>
          <p:nvPr/>
        </p:nvSpPr>
        <p:spPr>
          <a:xfrm flipV="1">
            <a:off x="11041690" y="7810395"/>
            <a:ext cx="182061" cy="254463"/>
          </a:xfrm>
          <a:prstGeom prst="line">
            <a:avLst/>
          </a:prstGeom>
          <a:ln w="25400">
            <a:solidFill>
              <a:srgbClr val="FFFFFF"/>
            </a:solidFill>
            <a:bevel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493" name="QH+.tiff" descr="QH+.tiff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857448" y="2843007"/>
            <a:ext cx="1280001" cy="1280001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Line"/>
          <p:cNvSpPr/>
          <p:nvPr/>
        </p:nvSpPr>
        <p:spPr>
          <a:xfrm flipH="1" flipV="1">
            <a:off x="11449144" y="3374232"/>
            <a:ext cx="392537" cy="161420"/>
          </a:xfrm>
          <a:prstGeom prst="line">
            <a:avLst/>
          </a:prstGeom>
          <a:ln w="25400">
            <a:solidFill>
              <a:srgbClr val="FFFFFF"/>
            </a:solidFill>
            <a:bevel/>
            <a:tailEnd type="triangle"/>
          </a:ln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5" name="+ 4-PBA"/>
          <p:cNvSpPr txBox="1"/>
          <p:nvPr/>
        </p:nvSpPr>
        <p:spPr>
          <a:xfrm>
            <a:off x="10901403" y="2326286"/>
            <a:ext cx="1044114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+ 4-PBA</a:t>
            </a:r>
          </a:p>
        </p:txBody>
      </p:sp>
      <p:sp>
        <p:nvSpPr>
          <p:cNvPr id="496" name="+"/>
          <p:cNvSpPr txBox="1"/>
          <p:nvPr/>
        </p:nvSpPr>
        <p:spPr>
          <a:xfrm>
            <a:off x="4158707" y="6525091"/>
            <a:ext cx="281903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+</a:t>
            </a:r>
          </a:p>
        </p:txBody>
      </p:sp>
      <p:sp>
        <p:nvSpPr>
          <p:cNvPr id="497" name="+"/>
          <p:cNvSpPr txBox="1"/>
          <p:nvPr/>
        </p:nvSpPr>
        <p:spPr>
          <a:xfrm>
            <a:off x="5200656" y="6525091"/>
            <a:ext cx="281904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+</a:t>
            </a:r>
          </a:p>
        </p:txBody>
      </p:sp>
      <p:sp>
        <p:nvSpPr>
          <p:cNvPr id="498" name="+"/>
          <p:cNvSpPr txBox="1"/>
          <p:nvPr/>
        </p:nvSpPr>
        <p:spPr>
          <a:xfrm>
            <a:off x="6256708" y="6525091"/>
            <a:ext cx="281903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+</a:t>
            </a:r>
          </a:p>
        </p:txBody>
      </p:sp>
      <p:sp>
        <p:nvSpPr>
          <p:cNvPr id="499" name="+"/>
          <p:cNvSpPr txBox="1"/>
          <p:nvPr/>
        </p:nvSpPr>
        <p:spPr>
          <a:xfrm>
            <a:off x="7280234" y="6525091"/>
            <a:ext cx="281903" cy="472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 b="0"/>
            </a:pPr>
            <a:r>
              <a:rPr sz="2200" b="1"/>
              <a:t>+</a:t>
            </a:r>
          </a:p>
        </p:txBody>
      </p:sp>
      <p:sp>
        <p:nvSpPr>
          <p:cNvPr id="500" name="n=10"/>
          <p:cNvSpPr txBox="1"/>
          <p:nvPr/>
        </p:nvSpPr>
        <p:spPr>
          <a:xfrm>
            <a:off x="5088249" y="6879596"/>
            <a:ext cx="504947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n=10</a:t>
            </a:r>
          </a:p>
        </p:txBody>
      </p:sp>
      <p:sp>
        <p:nvSpPr>
          <p:cNvPr id="501" name="n=11"/>
          <p:cNvSpPr txBox="1"/>
          <p:nvPr/>
        </p:nvSpPr>
        <p:spPr>
          <a:xfrm>
            <a:off x="6130205" y="6879596"/>
            <a:ext cx="504947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n=11</a:t>
            </a:r>
          </a:p>
        </p:txBody>
      </p:sp>
      <p:sp>
        <p:nvSpPr>
          <p:cNvPr id="502" name="n=11"/>
          <p:cNvSpPr txBox="1"/>
          <p:nvPr/>
        </p:nvSpPr>
        <p:spPr>
          <a:xfrm>
            <a:off x="7147486" y="6879596"/>
            <a:ext cx="504947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n=11</a:t>
            </a:r>
          </a:p>
        </p:txBody>
      </p:sp>
      <p:sp>
        <p:nvSpPr>
          <p:cNvPr id="503" name="n=11"/>
          <p:cNvSpPr txBox="1"/>
          <p:nvPr/>
        </p:nvSpPr>
        <p:spPr>
          <a:xfrm>
            <a:off x="4045957" y="6879596"/>
            <a:ext cx="504947" cy="3459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400"/>
              <a:t>n=11</a:t>
            </a:r>
          </a:p>
        </p:txBody>
      </p:sp>
      <p:sp>
        <p:nvSpPr>
          <p:cNvPr id="504" name="p&lt;0.05"/>
          <p:cNvSpPr txBox="1"/>
          <p:nvPr/>
        </p:nvSpPr>
        <p:spPr>
          <a:xfrm>
            <a:off x="4773748" y="3043155"/>
            <a:ext cx="710975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600"/>
              <a:t>p&lt;0.05</a:t>
            </a:r>
          </a:p>
        </p:txBody>
      </p:sp>
      <p:sp>
        <p:nvSpPr>
          <p:cNvPr id="505" name="p&lt;0.005"/>
          <p:cNvSpPr txBox="1"/>
          <p:nvPr/>
        </p:nvSpPr>
        <p:spPr>
          <a:xfrm>
            <a:off x="5772517" y="3043155"/>
            <a:ext cx="813963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600"/>
              <a:t>p&lt;0.005</a:t>
            </a:r>
          </a:p>
        </p:txBody>
      </p:sp>
      <p:sp>
        <p:nvSpPr>
          <p:cNvPr id="506" name="P&lt;0.05"/>
          <p:cNvSpPr txBox="1"/>
          <p:nvPr/>
        </p:nvSpPr>
        <p:spPr>
          <a:xfrm>
            <a:off x="2625936" y="3046246"/>
            <a:ext cx="709189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600"/>
              <a:t>P&lt;0.05</a:t>
            </a:r>
          </a:p>
        </p:txBody>
      </p:sp>
      <p:sp>
        <p:nvSpPr>
          <p:cNvPr id="507" name="Line"/>
          <p:cNvSpPr/>
          <p:nvPr/>
        </p:nvSpPr>
        <p:spPr>
          <a:xfrm rot="5400000" flipH="1">
            <a:off x="7202207" y="3363977"/>
            <a:ext cx="162567" cy="701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11929" y="0"/>
                  <a:pt x="21600" y="187"/>
                  <a:pt x="21600" y="417"/>
                </a:cubicBezTo>
                <a:lnTo>
                  <a:pt x="21600" y="21183"/>
                </a:lnTo>
                <a:cubicBezTo>
                  <a:pt x="21600" y="21413"/>
                  <a:pt x="11929" y="21600"/>
                  <a:pt x="0" y="21600"/>
                </a:cubicBezTo>
              </a:path>
            </a:pathLst>
          </a:custGeom>
          <a:ln w="12700">
            <a:solidFill>
              <a:srgbClr val="000000"/>
            </a:solidFill>
            <a:bevel/>
          </a:ln>
        </p:spPr>
        <p:txBody>
          <a:bodyPr lIns="65023" tIns="65023" rIns="65023" bIns="65023" anchor="ctr"/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08" name="p&lt;0.05"/>
          <p:cNvSpPr txBox="1"/>
          <p:nvPr/>
        </p:nvSpPr>
        <p:spPr>
          <a:xfrm>
            <a:off x="6848042" y="3046246"/>
            <a:ext cx="710975" cy="371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1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/>
            </a:pPr>
            <a:r>
              <a:rPr sz="1600"/>
              <a:t>p&lt;0.05</a:t>
            </a:r>
          </a:p>
        </p:txBody>
      </p:sp>
      <p:sp>
        <p:nvSpPr>
          <p:cNvPr id="509" name="Line"/>
          <p:cNvSpPr/>
          <p:nvPr/>
        </p:nvSpPr>
        <p:spPr>
          <a:xfrm rot="5400000" flipH="1">
            <a:off x="6129254" y="3363979"/>
            <a:ext cx="162567" cy="701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11929" y="0"/>
                  <a:pt x="21600" y="187"/>
                  <a:pt x="21600" y="417"/>
                </a:cubicBezTo>
                <a:lnTo>
                  <a:pt x="21600" y="21183"/>
                </a:lnTo>
                <a:cubicBezTo>
                  <a:pt x="21600" y="21413"/>
                  <a:pt x="11929" y="21600"/>
                  <a:pt x="0" y="21600"/>
                </a:cubicBezTo>
              </a:path>
            </a:pathLst>
          </a:custGeom>
          <a:ln w="12700">
            <a:solidFill>
              <a:srgbClr val="000000"/>
            </a:solidFill>
            <a:bevel/>
          </a:ln>
        </p:spPr>
        <p:txBody>
          <a:bodyPr lIns="65023" tIns="65023" rIns="65023" bIns="65023" anchor="ctr"/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0" name="Line"/>
          <p:cNvSpPr/>
          <p:nvPr/>
        </p:nvSpPr>
        <p:spPr>
          <a:xfrm rot="5400000" flipH="1">
            <a:off x="4998608" y="3358872"/>
            <a:ext cx="162567" cy="701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11929" y="0"/>
                  <a:pt x="21600" y="187"/>
                  <a:pt x="21600" y="417"/>
                </a:cubicBezTo>
                <a:lnTo>
                  <a:pt x="21600" y="21183"/>
                </a:lnTo>
                <a:cubicBezTo>
                  <a:pt x="21600" y="21413"/>
                  <a:pt x="11929" y="21600"/>
                  <a:pt x="0" y="21600"/>
                </a:cubicBezTo>
              </a:path>
            </a:pathLst>
          </a:custGeom>
          <a:ln w="12700">
            <a:solidFill>
              <a:srgbClr val="000000"/>
            </a:solidFill>
            <a:bevel/>
          </a:ln>
        </p:spPr>
        <p:txBody>
          <a:bodyPr lIns="65023" tIns="65023" rIns="65023" bIns="65023" anchor="ctr"/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1" name="Line"/>
          <p:cNvSpPr/>
          <p:nvPr/>
        </p:nvSpPr>
        <p:spPr>
          <a:xfrm rot="5400000" flipH="1">
            <a:off x="2975639" y="3331093"/>
            <a:ext cx="162567" cy="7017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0"/>
                </a:lnTo>
                <a:cubicBezTo>
                  <a:pt x="11929" y="0"/>
                  <a:pt x="21600" y="187"/>
                  <a:pt x="21600" y="417"/>
                </a:cubicBezTo>
                <a:lnTo>
                  <a:pt x="21600" y="21183"/>
                </a:lnTo>
                <a:cubicBezTo>
                  <a:pt x="21600" y="21413"/>
                  <a:pt x="11929" y="21600"/>
                  <a:pt x="0" y="21600"/>
                </a:cubicBezTo>
              </a:path>
            </a:pathLst>
          </a:custGeom>
          <a:ln w="12700">
            <a:solidFill>
              <a:srgbClr val="000000"/>
            </a:solidFill>
            <a:bevel/>
          </a:ln>
        </p:spPr>
        <p:txBody>
          <a:bodyPr lIns="65023" tIns="65023" rIns="65023" bIns="65023" anchor="ctr"/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12" name="Can calcification be rescued?"/>
          <p:cNvSpPr txBox="1"/>
          <p:nvPr/>
        </p:nvSpPr>
        <p:spPr>
          <a:xfrm>
            <a:off x="2052754" y="449152"/>
            <a:ext cx="8970519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50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50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Can calcification be rescued?</a:t>
            </a:r>
          </a:p>
        </p:txBody>
      </p:sp>
      <p:grpSp>
        <p:nvGrpSpPr>
          <p:cNvPr id="515" name="Group"/>
          <p:cNvGrpSpPr/>
          <p:nvPr/>
        </p:nvGrpSpPr>
        <p:grpSpPr>
          <a:xfrm>
            <a:off x="4704596" y="1274327"/>
            <a:ext cx="3011883" cy="6016770"/>
            <a:chOff x="0" y="0"/>
            <a:chExt cx="3011881" cy="6016768"/>
          </a:xfrm>
        </p:grpSpPr>
        <p:sp>
          <p:nvSpPr>
            <p:cNvPr id="513" name="YES!"/>
            <p:cNvSpPr txBox="1"/>
            <p:nvPr/>
          </p:nvSpPr>
          <p:spPr>
            <a:xfrm>
              <a:off x="587386" y="0"/>
              <a:ext cx="2372971" cy="1184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7200">
                  <a:solidFill>
                    <a:srgbClr val="FF0000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>
                <a:defRPr sz="2400">
                  <a:solidFill>
                    <a:srgbClr val="000000"/>
                  </a:solidFill>
                  <a:effectLst/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7200">
                  <a:solidFill>
                    <a:srgbClr val="FF0000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YES!</a:t>
              </a:r>
            </a:p>
          </p:txBody>
        </p:sp>
        <p:sp>
          <p:nvSpPr>
            <p:cNvPr id="514" name="Rectangle"/>
            <p:cNvSpPr/>
            <p:nvPr/>
          </p:nvSpPr>
          <p:spPr>
            <a:xfrm>
              <a:off x="0" y="1243610"/>
              <a:ext cx="3011882" cy="4773159"/>
            </a:xfrm>
            <a:prstGeom prst="rect">
              <a:avLst/>
            </a:prstGeom>
            <a:noFill/>
            <a:ln w="63500" cap="flat">
              <a:solidFill>
                <a:srgbClr val="FF0000"/>
              </a:solidFill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516" name="Pomozi et al (2014)…"/>
          <p:cNvSpPr txBox="1"/>
          <p:nvPr/>
        </p:nvSpPr>
        <p:spPr>
          <a:xfrm>
            <a:off x="1796144" y="8281561"/>
            <a:ext cx="4233627" cy="810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Pomoz</a:t>
            </a:r>
            <a:r>
              <a:rPr sz="2200">
                <a:latin typeface="American Typewriter"/>
                <a:ea typeface="American Typewriter"/>
                <a:cs typeface="American Typewriter"/>
                <a:sym typeface="American Typewriter"/>
              </a:rPr>
              <a:t>i et al (2014</a:t>
            </a:r>
            <a:r>
              <a:rPr lang="hu-HU" sz="2200">
                <a:latin typeface="American Typewriter"/>
                <a:ea typeface="American Typewriter"/>
                <a:cs typeface="American Typewriter"/>
                <a:sym typeface="American Typewriter"/>
              </a:rPr>
              <a:t> and 2017</a:t>
            </a:r>
            <a:r>
              <a:rPr sz="2200">
                <a:latin typeface="American Typewriter"/>
                <a:ea typeface="American Typewriter"/>
                <a:cs typeface="American Typewriter"/>
                <a:sym typeface="American Typewriter"/>
              </a:rPr>
              <a:t>)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2200">
                <a:latin typeface="American Typewriter"/>
                <a:ea typeface="American Typewriter"/>
                <a:cs typeface="American Typewriter"/>
                <a:sym typeface="American Typewriter"/>
              </a:rPr>
              <a:t> J.Invest.Dermatol.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UMMARY/1"/>
          <p:cNvSpPr txBox="1"/>
          <p:nvPr/>
        </p:nvSpPr>
        <p:spPr>
          <a:xfrm>
            <a:off x="4724856" y="515809"/>
            <a:ext cx="3735833" cy="77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44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4400">
                <a:latin typeface="American Typewriter"/>
                <a:ea typeface="American Typewriter"/>
                <a:cs typeface="American Typewriter"/>
                <a:sym typeface="American Typewriter"/>
              </a:rPr>
              <a:t>SUMMARY/1</a:t>
            </a:r>
          </a:p>
        </p:txBody>
      </p:sp>
      <p:sp>
        <p:nvSpPr>
          <p:cNvPr id="519" name="We can “cure” calcification in mice!…"/>
          <p:cNvSpPr txBox="1"/>
          <p:nvPr/>
        </p:nvSpPr>
        <p:spPr>
          <a:xfrm>
            <a:off x="955548" y="1305352"/>
            <a:ext cx="10803834" cy="115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34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We can “cure” calcification in mice!</a:t>
            </a:r>
          </a:p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3400">
                <a:solidFill>
                  <a:srgbClr val="0000FF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We developed a suitable preclinical model</a:t>
            </a:r>
            <a:r>
              <a:rPr sz="340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20" name="75% of PXE patients are with at least one missense allele!…"/>
          <p:cNvSpPr txBox="1"/>
          <p:nvPr/>
        </p:nvSpPr>
        <p:spPr>
          <a:xfrm>
            <a:off x="205575" y="2494082"/>
            <a:ext cx="12593651" cy="133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lnSpc>
                <a:spcPct val="12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75% of PXE patients are with at least one missense allele!</a:t>
            </a:r>
          </a:p>
          <a:p>
            <a:pPr defTabSz="650240">
              <a:lnSpc>
                <a:spcPct val="12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What I showed here might be the basis of a feasible allele-specific therapeutic solution in PXE  (“repurposing” use of PBA).</a:t>
            </a:r>
          </a:p>
        </p:txBody>
      </p:sp>
      <p:grpSp>
        <p:nvGrpSpPr>
          <p:cNvPr id="523" name="Group"/>
          <p:cNvGrpSpPr/>
          <p:nvPr/>
        </p:nvGrpSpPr>
        <p:grpSpPr>
          <a:xfrm>
            <a:off x="3808371" y="4201819"/>
            <a:ext cx="5098188" cy="1259328"/>
            <a:chOff x="0" y="0"/>
            <a:chExt cx="5098186" cy="1259326"/>
          </a:xfrm>
        </p:grpSpPr>
        <p:sp>
          <p:nvSpPr>
            <p:cNvPr id="521" name="Good          news"/>
            <p:cNvSpPr txBox="1"/>
            <p:nvPr/>
          </p:nvSpPr>
          <p:spPr>
            <a:xfrm>
              <a:off x="0" y="104391"/>
              <a:ext cx="5098187" cy="4856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>
              <a:lvl1pPr algn="l" defTabSz="650240">
                <a:defRPr sz="2400">
                  <a:solidFill>
                    <a:srgbClr val="0000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0000FF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Good 					    news</a:t>
              </a:r>
            </a:p>
          </p:txBody>
        </p:sp>
        <p:sp>
          <p:nvSpPr>
            <p:cNvPr id="522" name="Shape"/>
            <p:cNvSpPr/>
            <p:nvPr/>
          </p:nvSpPr>
          <p:spPr>
            <a:xfrm>
              <a:off x="1661013" y="0"/>
              <a:ext cx="2063038" cy="1259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5400" y="10800"/>
                  </a:lnTo>
                  <a:lnTo>
                    <a:pt x="5400" y="0"/>
                  </a:lnTo>
                  <a:lnTo>
                    <a:pt x="16200" y="0"/>
                  </a:lnTo>
                  <a:lnTo>
                    <a:pt x="16200" y="10800"/>
                  </a:lnTo>
                  <a:lnTo>
                    <a:pt x="21600" y="10800"/>
                  </a:lnTo>
                  <a:lnTo>
                    <a:pt x="10800" y="21600"/>
                  </a:lnTo>
                  <a:close/>
                </a:path>
              </a:pathLst>
            </a:custGeom>
            <a:solidFill>
              <a:srgbClr val="FF0000"/>
            </a:solidFill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524" name="Based on our results a clinical trial is planned in Angers, France PXE Center"/>
          <p:cNvSpPr txBox="1"/>
          <p:nvPr/>
        </p:nvSpPr>
        <p:spPr>
          <a:xfrm>
            <a:off x="285798" y="5573856"/>
            <a:ext cx="12278801" cy="180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>
            <a:lvl1pPr defTabSz="650240">
              <a:defRPr sz="38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8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Based on our results a clinical trial is planned in Angers, France PXE Center</a:t>
            </a:r>
          </a:p>
        </p:txBody>
      </p:sp>
      <p:sp>
        <p:nvSpPr>
          <p:cNvPr id="525" name="Text"/>
          <p:cNvSpPr txBox="1"/>
          <p:nvPr/>
        </p:nvSpPr>
        <p:spPr>
          <a:xfrm>
            <a:off x="151198" y="2653775"/>
            <a:ext cx="142749" cy="799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marR="650240" algn="just" defTabSz="650240">
              <a:lnSpc>
                <a:spcPct val="120000"/>
              </a:lnSpc>
              <a:defRPr sz="2600">
                <a:solidFill>
                  <a:srgbClr val="2E3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endParaRPr/>
          </a:p>
        </p:txBody>
      </p:sp>
      <p:pic>
        <p:nvPicPr>
          <p:cNvPr id="52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5272" y="7021065"/>
            <a:ext cx="8255001" cy="1981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" grpId="1" animBg="1" advAuto="0"/>
      <p:bldP spid="524" grpId="2" animBg="1" advAuto="0"/>
      <p:bldP spid="526" grpId="3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0367" y="-14705"/>
            <a:ext cx="14021252" cy="9783011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Circle"/>
          <p:cNvSpPr/>
          <p:nvPr/>
        </p:nvSpPr>
        <p:spPr>
          <a:xfrm>
            <a:off x="5524500" y="3056466"/>
            <a:ext cx="968078" cy="965201"/>
          </a:xfrm>
          <a:prstGeom prst="ellipse">
            <a:avLst/>
          </a:prstGeom>
          <a:ln w="76200">
            <a:solidFill>
              <a:srgbClr val="FF343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0" name="from the review: Li Q, Arányi T, Váradi A, Terry SF, Uitto J.…"/>
          <p:cNvSpPr txBox="1"/>
          <p:nvPr/>
        </p:nvSpPr>
        <p:spPr>
          <a:xfrm>
            <a:off x="7983527" y="8194616"/>
            <a:ext cx="5030280" cy="527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from the review: Li Q, Arányi T, Váradi A, Terry SF, Uitto J.</a:t>
            </a:r>
          </a:p>
          <a:p>
            <a:pPr algn="l" defTabSz="457200"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rPr i="1"/>
              <a:t>J Invest Dermatol.</a:t>
            </a:r>
            <a:r>
              <a:t> 2016 136: 550-6</a:t>
            </a:r>
          </a:p>
        </p:txBody>
      </p:sp>
      <p:sp>
        <p:nvSpPr>
          <p:cNvPr id="531" name="Rectangle"/>
          <p:cNvSpPr/>
          <p:nvPr/>
        </p:nvSpPr>
        <p:spPr>
          <a:xfrm rot="1800000">
            <a:off x="6634989" y="5285283"/>
            <a:ext cx="496822" cy="1418035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C7D8ED"/>
                </a:solidFill>
              </a:defRPr>
            </a:pPr>
            <a:endParaRPr/>
          </a:p>
        </p:txBody>
      </p:sp>
      <p:sp>
        <p:nvSpPr>
          <p:cNvPr id="532" name="Rectangle"/>
          <p:cNvSpPr/>
          <p:nvPr/>
        </p:nvSpPr>
        <p:spPr>
          <a:xfrm>
            <a:off x="6733661" y="-50801"/>
            <a:ext cx="6315672" cy="9855201"/>
          </a:xfrm>
          <a:prstGeom prst="rect">
            <a:avLst/>
          </a:prstGeom>
          <a:gradFill>
            <a:gsLst>
              <a:gs pos="0">
                <a:srgbClr val="FBFBFB">
                  <a:alpha val="83036"/>
                </a:srgbClr>
              </a:gs>
              <a:gs pos="100000">
                <a:srgbClr val="BEBEBE">
                  <a:alpha val="83036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3" name="Plasma PPi is low in PXE and in GACI"/>
          <p:cNvSpPr txBox="1"/>
          <p:nvPr/>
        </p:nvSpPr>
        <p:spPr>
          <a:xfrm>
            <a:off x="148666" y="8098535"/>
            <a:ext cx="6260729" cy="71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defTabSz="457200">
              <a:defRPr sz="2800">
                <a:solidFill>
                  <a:srgbClr val="FF280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808"/>
                </a:solidFill>
              </a:rPr>
              <a:t>Plasma PPi is low in PXE and in GACI</a:t>
            </a:r>
          </a:p>
        </p:txBody>
      </p:sp>
      <p:pic>
        <p:nvPicPr>
          <p:cNvPr id="5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91074" y="1691158"/>
            <a:ext cx="2395926" cy="1286596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A TRIVIAL SOLITION…"/>
          <p:cNvSpPr txBox="1"/>
          <p:nvPr/>
        </p:nvSpPr>
        <p:spPr>
          <a:xfrm>
            <a:off x="6829628" y="3327400"/>
            <a:ext cx="6123738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8263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 TRIVIAL SOLITION</a:t>
            </a:r>
          </a:p>
          <a:p>
            <a:pPr>
              <a:defRPr>
                <a:solidFill>
                  <a:srgbClr val="E8263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is to normalize plasma PPi </a:t>
            </a:r>
          </a:p>
          <a:p>
            <a:pPr>
              <a:defRPr>
                <a:solidFill>
                  <a:srgbClr val="E8263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level:</a:t>
            </a:r>
          </a:p>
          <a:p>
            <a:pPr>
              <a:defRPr>
                <a:solidFill>
                  <a:srgbClr val="E8263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ORAL PPi SUBSTITUTION</a:t>
            </a:r>
          </a:p>
          <a:p>
            <a:pPr>
              <a:defRPr>
                <a:solidFill>
                  <a:srgbClr val="E8263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as therapy?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Oral bioavailability…"/>
          <p:cNvSpPr txBox="1"/>
          <p:nvPr/>
        </p:nvSpPr>
        <p:spPr>
          <a:xfrm>
            <a:off x="140605" y="-908051"/>
            <a:ext cx="12723590" cy="1092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45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4500">
                <a:latin typeface="Arial"/>
                <a:ea typeface="Arial"/>
                <a:cs typeface="Arial"/>
                <a:sym typeface="Arial"/>
              </a:defRPr>
            </a:pPr>
            <a:r>
              <a:t>Oral bioavailability</a:t>
            </a:r>
          </a:p>
          <a:p>
            <a:pPr>
              <a:defRPr sz="45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sz="3700" i="1">
                <a:latin typeface="Arial"/>
                <a:ea typeface="Arial"/>
                <a:cs typeface="Arial"/>
                <a:sym typeface="Arial"/>
              </a:defRPr>
            </a:pPr>
            <a:r>
              <a:t>Is PPi substitution therapy possible?</a:t>
            </a:r>
          </a:p>
          <a:p>
            <a:pPr>
              <a:defRPr sz="37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R="457200" defTabSz="457200">
              <a:defRPr sz="2700" i="1">
                <a:solidFill>
                  <a:srgbClr val="1F3AA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As life-long treatment is necessary, the preferred route of administration would be </a:t>
            </a:r>
            <a:r>
              <a:rPr sz="4600">
                <a:solidFill>
                  <a:srgbClr val="FF2B1D"/>
                </a:solidFill>
              </a:rPr>
              <a:t>oral.</a:t>
            </a:r>
          </a:p>
          <a:p>
            <a:pPr marR="457200" defTabSz="457200">
              <a:defRPr sz="2700" i="1">
                <a:solidFill>
                  <a:srgbClr val="1F3AA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R="457200" defTabSz="457200">
              <a:defRPr sz="4000" i="1">
                <a:latin typeface="Arial"/>
                <a:ea typeface="Arial"/>
                <a:cs typeface="Arial"/>
                <a:sym typeface="Arial"/>
              </a:defRPr>
            </a:pPr>
            <a:r>
              <a:t>HOWEVER</a:t>
            </a:r>
          </a:p>
          <a:p>
            <a:pPr marR="457200" algn="l" defTabSz="457200">
              <a:defRPr sz="2700" i="1">
                <a:latin typeface="Arial"/>
                <a:ea typeface="Arial"/>
                <a:cs typeface="Arial"/>
                <a:sym typeface="Arial"/>
              </a:defRPr>
            </a:pPr>
            <a:r>
              <a:t>„…pyrophosphate has to be injected as it is </a:t>
            </a:r>
            <a:r>
              <a:rPr sz="4400">
                <a:solidFill>
                  <a:srgbClr val="FF2A19"/>
                </a:solidFill>
              </a:rPr>
              <a:t>ineffective orally</a:t>
            </a:r>
            <a:r>
              <a:rPr sz="4400"/>
              <a:t> </a:t>
            </a:r>
          </a:p>
          <a:p>
            <a:pPr marR="457200" algn="l" defTabSz="457200">
              <a:defRPr sz="2700" i="1">
                <a:latin typeface="Arial"/>
                <a:ea typeface="Arial"/>
                <a:cs typeface="Arial"/>
                <a:sym typeface="Arial"/>
              </a:defRPr>
            </a:pPr>
            <a:r>
              <a:t>because of </a:t>
            </a:r>
            <a:r>
              <a:rPr u="sng">
                <a:solidFill>
                  <a:srgbClr val="FF344B"/>
                </a:solidFill>
              </a:rPr>
              <a:t>hydrolytic destruction within the gut</a:t>
            </a:r>
            <a:r>
              <a:t>…“</a:t>
            </a:r>
          </a:p>
          <a:p>
            <a:pPr algn="l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Orriss, IR., Arnett, TR., Russell, RG. Pyrophosphate: a key inhibitor of mineralisation. </a:t>
            </a:r>
            <a:r>
              <a:rPr i="1"/>
              <a:t>Curr Opin Pharmacol. </a:t>
            </a:r>
            <a:r>
              <a:t>28, 57-68 2016.</a:t>
            </a:r>
          </a:p>
          <a:p>
            <a:pPr marR="457200" algn="l" defTabSz="457200">
              <a:defRPr sz="2700" i="1">
                <a:latin typeface="Arial"/>
                <a:ea typeface="Arial"/>
                <a:cs typeface="Arial"/>
                <a:sym typeface="Arial"/>
              </a:defRPr>
            </a:pPr>
            <a:r>
              <a:t>„However pyrophosphate is </a:t>
            </a:r>
            <a:r>
              <a:rPr sz="4400">
                <a:solidFill>
                  <a:srgbClr val="FF2B23"/>
                </a:solidFill>
              </a:rPr>
              <a:t>not active when given orally</a:t>
            </a:r>
            <a:r>
              <a:t>…“</a:t>
            </a:r>
          </a:p>
          <a:p>
            <a:pPr marR="215900" algn="l" defTabSz="457200"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Francis, MD, Russell R. G. G and Fleisch,H. Diphosphonates Inhibit Formation of Calcium Phosphate Crystals in vitro and Pathological Calcification in vivo </a:t>
            </a:r>
            <a:r>
              <a:rPr i="1"/>
              <a:t>Science,</a:t>
            </a:r>
            <a:r>
              <a:t> 165, 1264-1266 1969</a:t>
            </a:r>
          </a:p>
          <a:p>
            <a:pPr marR="215900" algn="l" defTabSz="457200">
              <a:defRPr sz="27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R="215900" defTabSz="457200">
              <a:defRPr sz="9300">
                <a:solidFill>
                  <a:srgbClr val="FF3135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R="215900" algn="l" defTabSz="457200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8" name="NO!"/>
          <p:cNvSpPr txBox="1"/>
          <p:nvPr/>
        </p:nvSpPr>
        <p:spPr>
          <a:xfrm>
            <a:off x="5145581" y="8134372"/>
            <a:ext cx="2417305" cy="15451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200">
                <a:solidFill>
                  <a:srgbClr val="FF2A1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NO!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" grpId="1" animBg="1" advAuto="0"/>
      <p:bldP spid="538" grpId="2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5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19822" y="-33505"/>
            <a:ext cx="15712973" cy="9820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275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275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Fast approach to test  pysiological function"/>
          <p:cNvSpPr txBox="1"/>
          <p:nvPr/>
        </p:nvSpPr>
        <p:spPr>
          <a:xfrm>
            <a:off x="965870" y="412486"/>
            <a:ext cx="11388689" cy="142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4400">
                <a:solidFill>
                  <a:srgbClr val="FF0E29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F</a:t>
            </a:r>
            <a:r>
              <a:rPr sz="44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ast approach to test  pysiological function </a:t>
            </a:r>
          </a:p>
        </p:txBody>
      </p:sp>
      <p:pic>
        <p:nvPicPr>
          <p:cNvPr id="545" name="image37.png" descr="image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504" y="5096670"/>
            <a:ext cx="5779290" cy="3780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123 cor b copy.jpg" descr="123 cor b copy.jpg"/>
          <p:cNvPicPr>
            <a:picLocks noChangeAspect="1"/>
          </p:cNvPicPr>
          <p:nvPr/>
        </p:nvPicPr>
        <p:blipFill>
          <a:blip r:embed="rId3">
            <a:extLst/>
          </a:blip>
          <a:srcRect l="2313" t="6181" r="2166" b="12202"/>
          <a:stretch>
            <a:fillRect/>
          </a:stretch>
        </p:blipFill>
        <p:spPr>
          <a:xfrm>
            <a:off x="770366" y="1954027"/>
            <a:ext cx="5287717" cy="24677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51" name="Group"/>
          <p:cNvGrpSpPr/>
          <p:nvPr/>
        </p:nvGrpSpPr>
        <p:grpSpPr>
          <a:xfrm>
            <a:off x="9079194" y="1614311"/>
            <a:ext cx="1998995" cy="2733762"/>
            <a:chOff x="0" y="0"/>
            <a:chExt cx="1998994" cy="2733761"/>
          </a:xfrm>
        </p:grpSpPr>
        <p:grpSp>
          <p:nvGrpSpPr>
            <p:cNvPr id="549" name="Group"/>
            <p:cNvGrpSpPr/>
            <p:nvPr/>
          </p:nvGrpSpPr>
          <p:grpSpPr>
            <a:xfrm>
              <a:off x="-1" y="0"/>
              <a:ext cx="1998995" cy="2733762"/>
              <a:chOff x="0" y="0"/>
              <a:chExt cx="1998994" cy="2733761"/>
            </a:xfrm>
          </p:grpSpPr>
          <p:pic>
            <p:nvPicPr>
              <p:cNvPr id="547" name="image39.png" descr="image39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70935" y="0"/>
                <a:ext cx="1928059" cy="21201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48" name="image40.png" descr="image40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283840" flipH="1">
                <a:off x="633435" y="783090"/>
                <a:ext cx="185507" cy="21187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50" name="Line"/>
            <p:cNvSpPr/>
            <p:nvPr/>
          </p:nvSpPr>
          <p:spPr>
            <a:xfrm flipH="1">
              <a:off x="1379207" y="793380"/>
              <a:ext cx="1495" cy="63603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bevel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552" name="Dystrophic Cardiac Calcification DCC"/>
          <p:cNvSpPr txBox="1"/>
          <p:nvPr/>
        </p:nvSpPr>
        <p:spPr>
          <a:xfrm>
            <a:off x="883418" y="4537890"/>
            <a:ext cx="5545024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400">
                <a:solidFill>
                  <a:srgbClr val="0000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FF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Dystrophic Cardiac Calcification DCC</a:t>
            </a:r>
          </a:p>
        </p:txBody>
      </p:sp>
      <p:graphicFrame>
        <p:nvGraphicFramePr>
          <p:cNvPr id="553" name="Calcification  kinetics"/>
          <p:cNvGraphicFramePr/>
          <p:nvPr/>
        </p:nvGraphicFramePr>
        <p:xfrm>
          <a:off x="6718653" y="4641860"/>
          <a:ext cx="5267532" cy="435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54" name="Line"/>
          <p:cNvSpPr/>
          <p:nvPr/>
        </p:nvSpPr>
        <p:spPr>
          <a:xfrm>
            <a:off x="8293258" y="8170333"/>
            <a:ext cx="3672468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55" name="2            3         4"/>
          <p:cNvSpPr txBox="1"/>
          <p:nvPr/>
        </p:nvSpPr>
        <p:spPr>
          <a:xfrm>
            <a:off x="9098584" y="8125883"/>
            <a:ext cx="25292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400"/>
              <a:t>2            3         4</a:t>
            </a:r>
            <a:r>
              <a:t>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image14.png" descr="image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92295" y="2608003"/>
            <a:ext cx="4526951" cy="56586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4" name="Group"/>
          <p:cNvGrpSpPr/>
          <p:nvPr/>
        </p:nvGrpSpPr>
        <p:grpSpPr>
          <a:xfrm>
            <a:off x="872191" y="5658205"/>
            <a:ext cx="5567902" cy="1815672"/>
            <a:chOff x="0" y="0"/>
            <a:chExt cx="5567900" cy="1815670"/>
          </a:xfrm>
        </p:grpSpPr>
        <p:sp>
          <p:nvSpPr>
            <p:cNvPr id="558" name="10mM PPi"/>
            <p:cNvSpPr txBox="1"/>
            <p:nvPr/>
          </p:nvSpPr>
          <p:spPr>
            <a:xfrm>
              <a:off x="-1" y="707713"/>
              <a:ext cx="1762126" cy="4835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 defTabSz="914400">
                <a:defRPr sz="1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10mM PPi</a:t>
              </a:r>
            </a:p>
          </p:txBody>
        </p:sp>
        <p:pic>
          <p:nvPicPr>
            <p:cNvPr id="559" name="image16.tif" descr="image16.tif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0993"/>
            <a:stretch>
              <a:fillRect/>
            </a:stretch>
          </p:blipFill>
          <p:spPr>
            <a:xfrm>
              <a:off x="3937605" y="-1"/>
              <a:ext cx="1630296" cy="18156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63" name="Group"/>
            <p:cNvGrpSpPr/>
            <p:nvPr/>
          </p:nvGrpSpPr>
          <p:grpSpPr>
            <a:xfrm>
              <a:off x="1627103" y="103238"/>
              <a:ext cx="1598151" cy="1694782"/>
              <a:chOff x="0" y="0"/>
              <a:chExt cx="1598150" cy="1694781"/>
            </a:xfrm>
          </p:grpSpPr>
          <p:pic>
            <p:nvPicPr>
              <p:cNvPr id="560" name="image17.png" descr="image17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0" y="0"/>
                <a:ext cx="1598151" cy="1694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61" name="Line"/>
              <p:cNvSpPr/>
              <p:nvPr/>
            </p:nvSpPr>
            <p:spPr>
              <a:xfrm>
                <a:off x="374111" y="385042"/>
                <a:ext cx="250111" cy="219433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62" name="*"/>
              <p:cNvSpPr txBox="1"/>
              <p:nvPr/>
            </p:nvSpPr>
            <p:spPr>
              <a:xfrm>
                <a:off x="869236" y="913129"/>
                <a:ext cx="251274" cy="400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14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*</a:t>
                </a:r>
              </a:p>
            </p:txBody>
          </p:sp>
        </p:grpSp>
      </p:grpSp>
      <p:grpSp>
        <p:nvGrpSpPr>
          <p:cNvPr id="572" name="Group"/>
          <p:cNvGrpSpPr/>
          <p:nvPr/>
        </p:nvGrpSpPr>
        <p:grpSpPr>
          <a:xfrm>
            <a:off x="872191" y="2858231"/>
            <a:ext cx="6152509" cy="2418132"/>
            <a:chOff x="0" y="0"/>
            <a:chExt cx="6152507" cy="2418131"/>
          </a:xfrm>
        </p:grpSpPr>
        <p:sp>
          <p:nvSpPr>
            <p:cNvPr id="565" name="untreated"/>
            <p:cNvSpPr txBox="1"/>
            <p:nvPr/>
          </p:nvSpPr>
          <p:spPr>
            <a:xfrm>
              <a:off x="-1" y="1254860"/>
              <a:ext cx="1634430" cy="4557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 defTabSz="914400">
                <a:defRPr sz="18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t>untreated</a:t>
              </a:r>
            </a:p>
          </p:txBody>
        </p:sp>
        <p:pic>
          <p:nvPicPr>
            <p:cNvPr id="566" name="image16.tif" descr="image16.tif"/>
            <p:cNvPicPr>
              <a:picLocks noChangeAspect="1"/>
            </p:cNvPicPr>
            <p:nvPr/>
          </p:nvPicPr>
          <p:blipFill>
            <a:blip r:embed="rId3">
              <a:extLst/>
            </a:blip>
            <a:srcRect r="52475"/>
            <a:stretch>
              <a:fillRect/>
            </a:stretch>
          </p:blipFill>
          <p:spPr>
            <a:xfrm>
              <a:off x="4038504" y="706840"/>
              <a:ext cx="1490097" cy="17112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70" name="Group"/>
            <p:cNvGrpSpPr/>
            <p:nvPr/>
          </p:nvGrpSpPr>
          <p:grpSpPr>
            <a:xfrm>
              <a:off x="1828928" y="867713"/>
              <a:ext cx="1490391" cy="1469699"/>
              <a:chOff x="0" y="0"/>
              <a:chExt cx="1490390" cy="1469697"/>
            </a:xfrm>
          </p:grpSpPr>
          <p:pic>
            <p:nvPicPr>
              <p:cNvPr id="567" name="image18.tif" descr="image18.tif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1490391" cy="1469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68" name="Line"/>
              <p:cNvSpPr/>
              <p:nvPr/>
            </p:nvSpPr>
            <p:spPr>
              <a:xfrm>
                <a:off x="354964" y="247071"/>
                <a:ext cx="235732" cy="206819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round/>
                <a:tailEnd type="triangle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 defTabSz="914400">
                  <a:defRPr sz="1800"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569" name="*"/>
              <p:cNvSpPr txBox="1"/>
              <p:nvPr/>
            </p:nvSpPr>
            <p:spPr>
              <a:xfrm>
                <a:off x="684349" y="713265"/>
                <a:ext cx="236829" cy="37773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algn="l" defTabSz="914400">
                  <a:defRPr sz="14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t>*</a:t>
                </a:r>
              </a:p>
            </p:txBody>
          </p:sp>
        </p:grpSp>
        <p:sp>
          <p:nvSpPr>
            <p:cNvPr id="571" name="Alizarin Red staining for calcium"/>
            <p:cNvSpPr txBox="1"/>
            <p:nvPr/>
          </p:nvSpPr>
          <p:spPr>
            <a:xfrm>
              <a:off x="3381282" y="-1"/>
              <a:ext cx="2771226" cy="799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t>Alizarin Red staining for calcium</a:t>
              </a:r>
            </a:p>
          </p:txBody>
        </p:sp>
      </p:grpSp>
      <p:sp>
        <p:nvSpPr>
          <p:cNvPr id="573" name="Oral PPi attenuates the provoked calcification of heart in Abcc6-/- mice"/>
          <p:cNvSpPr txBox="1"/>
          <p:nvPr/>
        </p:nvSpPr>
        <p:spPr>
          <a:xfrm>
            <a:off x="2845648" y="303741"/>
            <a:ext cx="10019828" cy="159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57200" defTabSz="457200">
              <a:lnSpc>
                <a:spcPct val="150000"/>
              </a:lnSpc>
              <a:defRPr sz="4100">
                <a:solidFill>
                  <a:srgbClr val="2F49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Oral PPi attenuates the provoked calcification of heart in Abcc6</a:t>
            </a:r>
            <a:r>
              <a:rPr baseline="31999"/>
              <a:t>-/-</a:t>
            </a:r>
            <a:r>
              <a:t> mice</a:t>
            </a:r>
          </a:p>
        </p:txBody>
      </p:sp>
      <p:sp>
        <p:nvSpPr>
          <p:cNvPr id="574" name="Dedinszki et al, 2017, EMBO Mol.Medicine"/>
          <p:cNvSpPr txBox="1"/>
          <p:nvPr/>
        </p:nvSpPr>
        <p:spPr>
          <a:xfrm>
            <a:off x="6051761" y="8553769"/>
            <a:ext cx="64554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Dedinszki et al, 2017, EMBO Mol.Medicine</a:t>
            </a:r>
          </a:p>
        </p:txBody>
      </p:sp>
      <p:grpSp>
        <p:nvGrpSpPr>
          <p:cNvPr id="577" name="Group"/>
          <p:cNvGrpSpPr/>
          <p:nvPr/>
        </p:nvGrpSpPr>
        <p:grpSpPr>
          <a:xfrm>
            <a:off x="156658" y="103190"/>
            <a:ext cx="2712493" cy="2777401"/>
            <a:chOff x="0" y="0"/>
            <a:chExt cx="2712491" cy="2777400"/>
          </a:xfrm>
        </p:grpSpPr>
        <p:pic>
          <p:nvPicPr>
            <p:cNvPr id="575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712492" cy="27774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6" name="Line"/>
            <p:cNvSpPr/>
            <p:nvPr/>
          </p:nvSpPr>
          <p:spPr>
            <a:xfrm>
              <a:off x="1081606" y="1183924"/>
              <a:ext cx="386394" cy="386395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roup"/>
          <p:cNvGrpSpPr/>
          <p:nvPr/>
        </p:nvGrpSpPr>
        <p:grpSpPr>
          <a:xfrm>
            <a:off x="8921005" y="214414"/>
            <a:ext cx="2629749" cy="2917377"/>
            <a:chOff x="0" y="0"/>
            <a:chExt cx="2629747" cy="2917375"/>
          </a:xfrm>
        </p:grpSpPr>
        <p:pic>
          <p:nvPicPr>
            <p:cNvPr id="57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629748" cy="2917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0" name="Line"/>
            <p:cNvSpPr/>
            <p:nvPr/>
          </p:nvSpPr>
          <p:spPr>
            <a:xfrm flipH="1">
              <a:off x="111593" y="2114356"/>
              <a:ext cx="551436" cy="363496"/>
            </a:xfrm>
            <a:prstGeom prst="line">
              <a:avLst/>
            </a:prstGeom>
            <a:noFill/>
            <a:ln w="38100" cap="flat">
              <a:solidFill>
                <a:srgbClr val="FF26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582" name="Oral PPi attenuates the spontaneous hair capsule calcification of vibrissae  in…"/>
          <p:cNvSpPr txBox="1"/>
          <p:nvPr/>
        </p:nvSpPr>
        <p:spPr>
          <a:xfrm>
            <a:off x="3148464" y="129699"/>
            <a:ext cx="4437438" cy="308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57200" algn="l" defTabSz="457200">
              <a:lnSpc>
                <a:spcPct val="150000"/>
              </a:lnSpc>
              <a:defRPr sz="3000" i="1">
                <a:solidFill>
                  <a:srgbClr val="2F49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Oral PPi attenuates the spontaneous hair capsule calcification of vibrissae  in </a:t>
            </a:r>
          </a:p>
          <a:p>
            <a:pPr marR="457200" algn="l" defTabSz="457200">
              <a:defRPr sz="3000" i="1">
                <a:solidFill>
                  <a:srgbClr val="2F49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Abcc6</a:t>
            </a:r>
            <a:r>
              <a:rPr baseline="31999"/>
              <a:t>-/-</a:t>
            </a:r>
            <a:r>
              <a:t> mice</a:t>
            </a:r>
          </a:p>
        </p:txBody>
      </p:sp>
      <p:grpSp>
        <p:nvGrpSpPr>
          <p:cNvPr id="585" name="Group"/>
          <p:cNvGrpSpPr/>
          <p:nvPr/>
        </p:nvGrpSpPr>
        <p:grpSpPr>
          <a:xfrm>
            <a:off x="820914" y="3141296"/>
            <a:ext cx="6567035" cy="6180286"/>
            <a:chOff x="0" y="0"/>
            <a:chExt cx="6567033" cy="6180285"/>
          </a:xfrm>
        </p:grpSpPr>
        <p:sp>
          <p:nvSpPr>
            <p:cNvPr id="583" name="Abcc6-/-  mice were kept on 10mM PPi (in drinking water) starting at age 3 weeks (after weaning) until they were 22 weeks old. The control group was drinking tap water."/>
            <p:cNvSpPr txBox="1"/>
            <p:nvPr/>
          </p:nvSpPr>
          <p:spPr>
            <a:xfrm>
              <a:off x="0" y="5289052"/>
              <a:ext cx="6567034" cy="8912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R="457200" algn="l" defTabSz="457200">
                <a:defRPr sz="2000">
                  <a:latin typeface="Arial"/>
                  <a:ea typeface="Arial"/>
                  <a:cs typeface="Arial"/>
                  <a:sym typeface="Arial"/>
                </a:defRPr>
              </a:pPr>
              <a:r>
                <a:rPr i="1"/>
                <a:t>Abcc6</a:t>
              </a:r>
              <a:r>
                <a:rPr i="1" baseline="31999"/>
                <a:t>-/-</a:t>
              </a:r>
              <a:r>
                <a:rPr i="1"/>
                <a:t> </a:t>
              </a:r>
              <a:r>
                <a:t> mice were kept on 10mM PPi (in drinking water) starting at age 3 weeks (after weaning) until they were 22 weeks old. The control group was drinking tap water. </a:t>
              </a:r>
            </a:p>
          </p:txBody>
        </p:sp>
        <p:pic>
          <p:nvPicPr>
            <p:cNvPr id="584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232518" y="0"/>
              <a:ext cx="3858966" cy="49873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40311" y="5691808"/>
            <a:ext cx="3083570" cy="2167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47879" y="3123748"/>
            <a:ext cx="3116034" cy="25717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0" name="Group"/>
          <p:cNvGrpSpPr/>
          <p:nvPr/>
        </p:nvGrpSpPr>
        <p:grpSpPr>
          <a:xfrm>
            <a:off x="80458" y="88762"/>
            <a:ext cx="2629749" cy="2692676"/>
            <a:chOff x="0" y="0"/>
            <a:chExt cx="2629747" cy="2692675"/>
          </a:xfrm>
        </p:grpSpPr>
        <p:pic>
          <p:nvPicPr>
            <p:cNvPr id="58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629748" cy="26926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9" name="Line"/>
            <p:cNvSpPr/>
            <p:nvPr/>
          </p:nvSpPr>
          <p:spPr>
            <a:xfrm>
              <a:off x="1048611" y="1147809"/>
              <a:ext cx="374608" cy="374607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  <p:sp>
        <p:nvSpPr>
          <p:cNvPr id="591" name="Rectangle"/>
          <p:cNvSpPr/>
          <p:nvPr/>
        </p:nvSpPr>
        <p:spPr>
          <a:xfrm>
            <a:off x="7491938" y="1852"/>
            <a:ext cx="5427916" cy="93096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06" name="Group"/>
          <p:cNvGrpSpPr/>
          <p:nvPr/>
        </p:nvGrpSpPr>
        <p:grpSpPr>
          <a:xfrm>
            <a:off x="7558492" y="554366"/>
            <a:ext cx="4888408" cy="8644868"/>
            <a:chOff x="0" y="0"/>
            <a:chExt cx="4888407" cy="8644867"/>
          </a:xfrm>
        </p:grpSpPr>
        <p:pic>
          <p:nvPicPr>
            <p:cNvPr id="592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6744" y="5417064"/>
              <a:ext cx="4771664" cy="3198588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93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25017" y="0"/>
              <a:ext cx="4355120" cy="5549225"/>
            </a:xfrm>
            <a:prstGeom prst="rect">
              <a:avLst/>
            </a:prstGeom>
            <a:ln w="25400" cap="flat">
              <a:solidFill>
                <a:srgbClr val="F3F7F5"/>
              </a:solidFill>
              <a:prstDash val="solid"/>
              <a:miter lim="400000"/>
            </a:ln>
            <a:effectLst>
              <a:outerShdw blurRad="50800" dist="25400" dir="36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594" name="control"/>
            <p:cNvSpPr txBox="1"/>
            <p:nvPr/>
          </p:nvSpPr>
          <p:spPr>
            <a:xfrm>
              <a:off x="482444" y="1443732"/>
              <a:ext cx="1257860" cy="520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control</a:t>
              </a:r>
            </a:p>
          </p:txBody>
        </p:sp>
        <p:sp>
          <p:nvSpPr>
            <p:cNvPr id="595" name="10 mM…"/>
            <p:cNvSpPr txBox="1"/>
            <p:nvPr/>
          </p:nvSpPr>
          <p:spPr>
            <a:xfrm>
              <a:off x="0" y="7692132"/>
              <a:ext cx="1384549" cy="9527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t>10 mM</a:t>
              </a:r>
            </a:p>
            <a:p>
              <a:pPr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t>PPi</a:t>
              </a:r>
            </a:p>
          </p:txBody>
        </p:sp>
        <p:sp>
          <p:nvSpPr>
            <p:cNvPr id="596" name="Line"/>
            <p:cNvSpPr/>
            <p:nvPr/>
          </p:nvSpPr>
          <p:spPr>
            <a:xfrm flipV="1">
              <a:off x="3371974" y="1774443"/>
              <a:ext cx="475857" cy="47585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597" name="Line"/>
            <p:cNvSpPr/>
            <p:nvPr/>
          </p:nvSpPr>
          <p:spPr>
            <a:xfrm flipV="1">
              <a:off x="3867274" y="2295143"/>
              <a:ext cx="475857" cy="47585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598" name="Line"/>
            <p:cNvSpPr/>
            <p:nvPr/>
          </p:nvSpPr>
          <p:spPr>
            <a:xfrm flipV="1">
              <a:off x="3829174" y="3298444"/>
              <a:ext cx="475857" cy="47585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599" name="Line"/>
            <p:cNvSpPr/>
            <p:nvPr/>
          </p:nvSpPr>
          <p:spPr>
            <a:xfrm flipV="1">
              <a:off x="1784474" y="3603244"/>
              <a:ext cx="475857" cy="47585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00" name="Line"/>
            <p:cNvSpPr/>
            <p:nvPr/>
          </p:nvSpPr>
          <p:spPr>
            <a:xfrm flipV="1">
              <a:off x="2635374" y="3742943"/>
              <a:ext cx="475857" cy="47585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01" name="Line"/>
            <p:cNvSpPr/>
            <p:nvPr/>
          </p:nvSpPr>
          <p:spPr>
            <a:xfrm flipV="1">
              <a:off x="3105274" y="3958843"/>
              <a:ext cx="475857" cy="47585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02" name="Line"/>
            <p:cNvSpPr/>
            <p:nvPr/>
          </p:nvSpPr>
          <p:spPr>
            <a:xfrm flipH="1">
              <a:off x="1404008" y="523099"/>
              <a:ext cx="507466" cy="50746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03" name="Line"/>
            <p:cNvSpPr/>
            <p:nvPr/>
          </p:nvSpPr>
          <p:spPr>
            <a:xfrm flipV="1">
              <a:off x="4362574" y="6346443"/>
              <a:ext cx="475857" cy="475857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04" name="Line"/>
            <p:cNvSpPr/>
            <p:nvPr/>
          </p:nvSpPr>
          <p:spPr>
            <a:xfrm>
              <a:off x="3689474" y="7381099"/>
              <a:ext cx="768727" cy="1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05" name="Line"/>
            <p:cNvSpPr/>
            <p:nvPr/>
          </p:nvSpPr>
          <p:spPr>
            <a:xfrm>
              <a:off x="2863973" y="7758764"/>
              <a:ext cx="566593" cy="32429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25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25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2" grpId="4" animBg="1" advAuto="0"/>
      <p:bldP spid="585" grpId="3" animBg="1" advAuto="0"/>
      <p:bldP spid="591" grpId="1" animBg="1" advAuto="0"/>
      <p:bldP spid="606" grpId="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5">
            <a:hueOff val="-522602"/>
            <a:satOff val="-6700"/>
            <a:lumOff val="-2232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inom szabályozási mechanizmusok  gondoskodnak arról, hogy a meszesedés, a hidroxiapatit-képződés a puha szövetekben ne indulhasson meg. Ismert azonban számos olyan pathológiás állapot, betegség, amelyeket a kötőszövetek meszesedése jellemez, ez érintheti a bőrt, a vesét, a szemet. Legsúlyosabb következményként az artériák középső rétegét képező simaizom rostok alkotta struktúrában alakul ki hidorxiapatit lerakódás, aminek következtében az érfal elveszíti rugalmasságát. Ez pedig nagyon súlyos keringési betegségekhez vezet."/>
          <p:cNvSpPr txBox="1">
            <a:spLocks noGrp="1"/>
          </p:cNvSpPr>
          <p:nvPr>
            <p:ph type="title"/>
          </p:nvPr>
        </p:nvSpPr>
        <p:spPr>
          <a:xfrm>
            <a:off x="673100" y="622366"/>
            <a:ext cx="11658600" cy="5907088"/>
          </a:xfrm>
          <a:prstGeom prst="rect">
            <a:avLst/>
          </a:prstGeom>
        </p:spPr>
        <p:txBody>
          <a:bodyPr/>
          <a:lstStyle/>
          <a:p>
            <a:pPr marR="301752" defTabSz="301752">
              <a:defRPr sz="2178" cap="none" spc="0">
                <a:solidFill>
                  <a:srgbClr val="FFF32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2970">
                <a:solidFill>
                  <a:srgbClr val="FCFFFF"/>
                </a:solidFill>
                <a:latin typeface="Papyrus"/>
                <a:ea typeface="Papyrus"/>
                <a:cs typeface="Papyrus"/>
                <a:sym typeface="Papyrus"/>
              </a:rPr>
              <a:t>Finom szabályozási mechanizmusok  gondoskodnak arról, hogy a meszesedés, a hidroxiapatit-képződés a puha szövetekben ne indulhasson meg. Ismert azonban számos olyan pathológiás állapot, betegség, amelyeket a</a:t>
            </a:r>
            <a:r>
              <a:rPr sz="2970">
                <a:latin typeface="Papyrus"/>
                <a:ea typeface="Papyrus"/>
                <a:cs typeface="Papyrus"/>
                <a:sym typeface="Papyrus"/>
              </a:rPr>
              <a:t> </a:t>
            </a:r>
            <a:r>
              <a:rPr sz="3828" u="sng">
                <a:latin typeface="Papyrus"/>
                <a:ea typeface="Papyrus"/>
                <a:cs typeface="Papyrus"/>
                <a:sym typeface="Papyrus"/>
              </a:rPr>
              <a:t>kötőszövetek meszesedése </a:t>
            </a:r>
            <a:r>
              <a:rPr sz="2970">
                <a:solidFill>
                  <a:srgbClr val="FFF7FD"/>
                </a:solidFill>
                <a:latin typeface="Papyrus"/>
                <a:ea typeface="Papyrus"/>
                <a:cs typeface="Papyrus"/>
                <a:sym typeface="Papyrus"/>
              </a:rPr>
              <a:t>jellemez, ez érintheti a bőrt, a vesét, a szemet. Legsúlyosabb következményként az artériák középső rétegét képező simaizom rostok alkotta struktúrában alakul ki hidorxiapatit lerakódás, aminek következtében az érfal elveszíti rugalmasságát. Ez pedig nagyon súlyos keringési betegségekhez vezet</a:t>
            </a:r>
            <a:r>
              <a:rPr>
                <a:solidFill>
                  <a:srgbClr val="FFF7FD"/>
                </a:solidFill>
              </a:rPr>
              <a:t>. </a:t>
            </a:r>
          </a:p>
        </p:txBody>
      </p:sp>
      <p:pic>
        <p:nvPicPr>
          <p:cNvPr id="186" name="arteria_2 különbség.jpeg" descr="arteria_2 különbsé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53396" y="6458082"/>
            <a:ext cx="4775201" cy="2705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225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225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4283" y="122677"/>
            <a:ext cx="2767658" cy="2833886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Line"/>
          <p:cNvSpPr/>
          <p:nvPr/>
        </p:nvSpPr>
        <p:spPr>
          <a:xfrm>
            <a:off x="2564883" y="1613509"/>
            <a:ext cx="374608" cy="374608"/>
          </a:xfrm>
          <a:prstGeom prst="line">
            <a:avLst/>
          </a:prstGeom>
          <a:ln w="63500">
            <a:solidFill>
              <a:srgbClr val="FF26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10" name="Line"/>
          <p:cNvSpPr/>
          <p:nvPr/>
        </p:nvSpPr>
        <p:spPr>
          <a:xfrm flipH="1">
            <a:off x="3882595" y="4763109"/>
            <a:ext cx="376652" cy="1"/>
          </a:xfrm>
          <a:prstGeom prst="line">
            <a:avLst/>
          </a:prstGeom>
          <a:ln w="63500">
            <a:solidFill>
              <a:srgbClr val="FF26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1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11060" y="711806"/>
            <a:ext cx="1858946" cy="25192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042859" y="3546953"/>
            <a:ext cx="1995349" cy="2104547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Oral PPi treatment during pregnancy attenuates the hair capsule calcification of vibrissae  in…"/>
          <p:cNvSpPr txBox="1"/>
          <p:nvPr/>
        </p:nvSpPr>
        <p:spPr>
          <a:xfrm>
            <a:off x="272333" y="4173325"/>
            <a:ext cx="2611558" cy="4421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57200" defTabSz="457200">
              <a:lnSpc>
                <a:spcPts val="4800"/>
              </a:lnSpc>
              <a:defRPr sz="2700" i="1">
                <a:solidFill>
                  <a:srgbClr val="2F49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Oral PPi treatment during pregnancy attenuates the hair capsule calcification of vibrissae  in </a:t>
            </a:r>
          </a:p>
          <a:p>
            <a:pPr marR="457200" defTabSz="457200">
              <a:lnSpc>
                <a:spcPts val="4800"/>
              </a:lnSpc>
              <a:defRPr sz="2700" i="1">
                <a:solidFill>
                  <a:srgbClr val="2F49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Enpp1</a:t>
            </a:r>
            <a:r>
              <a:rPr baseline="31999"/>
              <a:t>-/-</a:t>
            </a:r>
            <a:r>
              <a:t> mice</a:t>
            </a:r>
          </a:p>
        </p:txBody>
      </p:sp>
      <p:pic>
        <p:nvPicPr>
          <p:cNvPr id="6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8384" y="728133"/>
            <a:ext cx="4914901" cy="4876801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Line"/>
          <p:cNvSpPr/>
          <p:nvPr/>
        </p:nvSpPr>
        <p:spPr>
          <a:xfrm>
            <a:off x="6422595" y="2570242"/>
            <a:ext cx="3903990" cy="1"/>
          </a:xfrm>
          <a:prstGeom prst="line">
            <a:avLst/>
          </a:prstGeom>
          <a:ln w="63500">
            <a:solidFill>
              <a:srgbClr val="3867FD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16" name="Line"/>
          <p:cNvSpPr/>
          <p:nvPr/>
        </p:nvSpPr>
        <p:spPr>
          <a:xfrm>
            <a:off x="8937183" y="3684081"/>
            <a:ext cx="1472852" cy="1"/>
          </a:xfrm>
          <a:prstGeom prst="line">
            <a:avLst/>
          </a:prstGeom>
          <a:ln w="63500">
            <a:solidFill>
              <a:srgbClr val="FF2D3A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1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6200000">
            <a:off x="3651856" y="5197023"/>
            <a:ext cx="2427182" cy="4158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8261137" y="5021167"/>
            <a:ext cx="2414482" cy="4510385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Rectangle"/>
          <p:cNvSpPr/>
          <p:nvPr/>
        </p:nvSpPr>
        <p:spPr>
          <a:xfrm>
            <a:off x="8317526" y="4303977"/>
            <a:ext cx="751682" cy="1145646"/>
          </a:xfrm>
          <a:prstGeom prst="rect">
            <a:avLst/>
          </a:prstGeom>
          <a:ln w="38100">
            <a:solidFill>
              <a:srgbClr val="FF2F45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0" name="Dedinszki et al, 2017, EMBO Mol.Medicine"/>
          <p:cNvSpPr txBox="1"/>
          <p:nvPr/>
        </p:nvSpPr>
        <p:spPr>
          <a:xfrm>
            <a:off x="5933227" y="8901218"/>
            <a:ext cx="64554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Dedinszki et al, 2017, EMBO Mol.Medicine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0" grpId="2" animBg="1" advAuto="0"/>
      <p:bldP spid="611" grpId="5" animBg="1" advAuto="0"/>
      <p:bldP spid="612" grpId="6" animBg="1" advAuto="0"/>
      <p:bldP spid="613" grpId="7" animBg="1" advAuto="0"/>
      <p:bldP spid="615" grpId="3" animBg="1" advAuto="0"/>
      <p:bldP spid="616" grpId="4" animBg="1" advAuto="0"/>
      <p:bldP spid="619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142" y="-1259"/>
            <a:ext cx="2629749" cy="2692677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Line"/>
          <p:cNvSpPr/>
          <p:nvPr/>
        </p:nvSpPr>
        <p:spPr>
          <a:xfrm>
            <a:off x="2184913" y="1274842"/>
            <a:ext cx="374607" cy="374608"/>
          </a:xfrm>
          <a:prstGeom prst="line">
            <a:avLst/>
          </a:prstGeom>
          <a:ln w="63500">
            <a:solidFill>
              <a:srgbClr val="FF26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4" name="Kidney arteries"/>
          <p:cNvSpPr txBox="1"/>
          <p:nvPr/>
        </p:nvSpPr>
        <p:spPr>
          <a:xfrm>
            <a:off x="4689568" y="976779"/>
            <a:ext cx="5026699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300">
                <a:solidFill>
                  <a:srgbClr val="2C4DFC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Kidney arteries</a:t>
            </a:r>
          </a:p>
        </p:txBody>
      </p:sp>
      <p:pic>
        <p:nvPicPr>
          <p:cNvPr id="6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2583" y="3359604"/>
            <a:ext cx="6352240" cy="4803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28620" y="2457758"/>
            <a:ext cx="3074330" cy="5908818"/>
          </a:xfrm>
          <a:prstGeom prst="rect">
            <a:avLst/>
          </a:prstGeom>
          <a:ln w="12700">
            <a:miter lim="400000"/>
          </a:ln>
        </p:spPr>
      </p:pic>
      <p:sp>
        <p:nvSpPr>
          <p:cNvPr id="627" name="Line"/>
          <p:cNvSpPr/>
          <p:nvPr/>
        </p:nvSpPr>
        <p:spPr>
          <a:xfrm>
            <a:off x="5448738" y="6985829"/>
            <a:ext cx="374607" cy="374607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8" name="Line"/>
          <p:cNvSpPr/>
          <p:nvPr/>
        </p:nvSpPr>
        <p:spPr>
          <a:xfrm>
            <a:off x="2400738" y="7434562"/>
            <a:ext cx="374608" cy="374608"/>
          </a:xfrm>
          <a:prstGeom prst="line">
            <a:avLst/>
          </a:prstGeom>
          <a:ln w="38100">
            <a:solidFill>
              <a:srgbClr val="FF26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9" name="Oral PPi treatment during pregnancy"/>
          <p:cNvSpPr txBox="1"/>
          <p:nvPr/>
        </p:nvSpPr>
        <p:spPr>
          <a:xfrm>
            <a:off x="4220012" y="1843527"/>
            <a:ext cx="5774997" cy="48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defTabSz="457200">
              <a:lnSpc>
                <a:spcPts val="4800"/>
              </a:lnSpc>
              <a:defRPr sz="2700" i="1">
                <a:solidFill>
                  <a:srgbClr val="2F49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Oral PPi treatment during pregnancy </a:t>
            </a:r>
          </a:p>
        </p:txBody>
      </p:sp>
      <p:sp>
        <p:nvSpPr>
          <p:cNvPr id="630" name="Dedinszki et al, 2017, EMBO Mol.Medicine"/>
          <p:cNvSpPr txBox="1"/>
          <p:nvPr/>
        </p:nvSpPr>
        <p:spPr>
          <a:xfrm>
            <a:off x="5933227" y="8831562"/>
            <a:ext cx="64554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Dedinszki et al, 2017, EMBO Mol.Medicine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275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275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kezeletlen egér.jp2" descr="kezeletlen egér.jp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97" y="1961164"/>
            <a:ext cx="12745609" cy="4171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3" name="PPi kezelt egér.jp2" descr="PPi kezelt egér.jp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77" y="6132554"/>
            <a:ext cx="12744851" cy="3318198"/>
          </a:xfrm>
          <a:prstGeom prst="rect">
            <a:avLst/>
          </a:prstGeom>
          <a:ln w="12700">
            <a:miter lim="400000"/>
          </a:ln>
        </p:spPr>
      </p:pic>
      <p:sp>
        <p:nvSpPr>
          <p:cNvPr id="634" name="Line"/>
          <p:cNvSpPr/>
          <p:nvPr/>
        </p:nvSpPr>
        <p:spPr>
          <a:xfrm>
            <a:off x="1812379" y="1037776"/>
            <a:ext cx="374608" cy="374607"/>
          </a:xfrm>
          <a:prstGeom prst="line">
            <a:avLst/>
          </a:prstGeom>
          <a:ln w="63500">
            <a:solidFill>
              <a:srgbClr val="FF26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9539" y="-39065"/>
            <a:ext cx="2257511" cy="2311533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Line"/>
          <p:cNvSpPr/>
          <p:nvPr/>
        </p:nvSpPr>
        <p:spPr>
          <a:xfrm>
            <a:off x="1812379" y="1037776"/>
            <a:ext cx="374608" cy="374607"/>
          </a:xfrm>
          <a:prstGeom prst="line">
            <a:avLst/>
          </a:prstGeom>
          <a:ln w="63500">
            <a:solidFill>
              <a:srgbClr val="FF26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7" name="Hind limb arteries"/>
          <p:cNvSpPr txBox="1"/>
          <p:nvPr/>
        </p:nvSpPr>
        <p:spPr>
          <a:xfrm>
            <a:off x="4052239" y="325966"/>
            <a:ext cx="490032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>
                <a:solidFill>
                  <a:srgbClr val="2C4DFC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Hind limb arteries</a:t>
            </a:r>
          </a:p>
        </p:txBody>
      </p:sp>
      <p:grpSp>
        <p:nvGrpSpPr>
          <p:cNvPr id="641" name="Group"/>
          <p:cNvGrpSpPr/>
          <p:nvPr/>
        </p:nvGrpSpPr>
        <p:grpSpPr>
          <a:xfrm>
            <a:off x="3324257" y="3609282"/>
            <a:ext cx="5730095" cy="4003641"/>
            <a:chOff x="0" y="0"/>
            <a:chExt cx="5730093" cy="4003640"/>
          </a:xfrm>
        </p:grpSpPr>
        <p:sp>
          <p:nvSpPr>
            <p:cNvPr id="638" name="Rectangle"/>
            <p:cNvSpPr/>
            <p:nvPr/>
          </p:nvSpPr>
          <p:spPr>
            <a:xfrm>
              <a:off x="0" y="0"/>
              <a:ext cx="5730094" cy="4003641"/>
            </a:xfrm>
            <a:prstGeom prst="rect">
              <a:avLst/>
            </a:prstGeom>
            <a:solidFill>
              <a:srgbClr val="F9FFF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pic>
          <p:nvPicPr>
            <p:cNvPr id="63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24947" y="179301"/>
              <a:ext cx="2816863" cy="3062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295594" y="163638"/>
              <a:ext cx="1966544" cy="29498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2" name="Oral PPi treatment during pregnancy"/>
          <p:cNvSpPr txBox="1"/>
          <p:nvPr/>
        </p:nvSpPr>
        <p:spPr>
          <a:xfrm>
            <a:off x="3614901" y="1129558"/>
            <a:ext cx="5774998" cy="48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defTabSz="457200">
              <a:lnSpc>
                <a:spcPts val="4800"/>
              </a:lnSpc>
              <a:defRPr sz="2700" i="1">
                <a:solidFill>
                  <a:srgbClr val="2F49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Oral PPi treatment during pregnancy </a:t>
            </a:r>
          </a:p>
        </p:txBody>
      </p:sp>
      <p:sp>
        <p:nvSpPr>
          <p:cNvPr id="643" name="Dedinszki et al, 2017, EMBO Mol.Medicine"/>
          <p:cNvSpPr txBox="1"/>
          <p:nvPr/>
        </p:nvSpPr>
        <p:spPr>
          <a:xfrm>
            <a:off x="294428" y="8892116"/>
            <a:ext cx="64554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>
                <a:solidFill>
                  <a:srgbClr val="EAEAEA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Dedinszki et al, 2017, EMBO Mol.Medicine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275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275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aorta AR festés.pdf" descr="aorta AR festé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784" y="1335914"/>
            <a:ext cx="8747232" cy="4920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arteria_2 különbség.jpeg" descr="arteria_2 különbség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3396" y="6458082"/>
            <a:ext cx="4775201" cy="2705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275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275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roup"/>
          <p:cNvGrpSpPr/>
          <p:nvPr/>
        </p:nvGrpSpPr>
        <p:grpSpPr>
          <a:xfrm>
            <a:off x="121934" y="4866717"/>
            <a:ext cx="12757772" cy="4783167"/>
            <a:chOff x="0" y="0"/>
            <a:chExt cx="12757771" cy="4783165"/>
          </a:xfrm>
        </p:grpSpPr>
        <p:pic>
          <p:nvPicPr>
            <p:cNvPr id="648" name="#32-#41-label-small.png" descr="#32-#41-label-small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7194946" cy="4732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49" name="Dedinszki et al, 2017, EMBO Mol.Medicine"/>
            <p:cNvSpPr txBox="1"/>
            <p:nvPr/>
          </p:nvSpPr>
          <p:spPr>
            <a:xfrm>
              <a:off x="6302361" y="4313265"/>
              <a:ext cx="6455411" cy="469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500"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r>
                <a:t>Dedinszki et al, 2017, EMBO Mol.Medicine</a:t>
              </a:r>
            </a:p>
          </p:txBody>
        </p:sp>
      </p:grpSp>
      <p:pic>
        <p:nvPicPr>
          <p:cNvPr id="651" name="inserten 0perc is-small.png" descr="inserten 0perc is-smal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8731" y="191525"/>
            <a:ext cx="6799875" cy="6813182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Absorption of…"/>
          <p:cNvSpPr txBox="1"/>
          <p:nvPr/>
        </p:nvSpPr>
        <p:spPr>
          <a:xfrm>
            <a:off x="530520" y="749723"/>
            <a:ext cx="5394793" cy="1511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>
                <a:solidFill>
                  <a:srgbClr val="1545FD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Absorption of </a:t>
            </a:r>
          </a:p>
          <a:p>
            <a:pPr>
              <a:defRPr sz="3200">
                <a:solidFill>
                  <a:srgbClr val="1545FD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PPi upon oral delivery </a:t>
            </a:r>
          </a:p>
          <a:p>
            <a:pPr>
              <a:defRPr sz="3200">
                <a:solidFill>
                  <a:srgbClr val="1545FD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in human</a:t>
            </a:r>
          </a:p>
        </p:txBody>
      </p:sp>
      <p:pic>
        <p:nvPicPr>
          <p:cNvPr id="6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1058333" y="2612005"/>
            <a:ext cx="4047067" cy="2698045"/>
          </a:xfrm>
          <a:prstGeom prst="rect">
            <a:avLst/>
          </a:prstGeom>
          <a:ln w="12700">
            <a:miter lim="400000"/>
          </a:ln>
        </p:spPr>
      </p:pic>
      <p:sp>
        <p:nvSpPr>
          <p:cNvPr id="654" name="Elevation of plasma…"/>
          <p:cNvSpPr txBox="1"/>
          <p:nvPr/>
        </p:nvSpPr>
        <p:spPr>
          <a:xfrm>
            <a:off x="7679004" y="6898640"/>
            <a:ext cx="4648353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solidFill>
                  <a:srgbClr val="FF272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Elevation of plasma </a:t>
            </a:r>
          </a:p>
          <a:p>
            <a:pPr algn="l">
              <a:defRPr>
                <a:solidFill>
                  <a:srgbClr val="FF272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PPi would restore </a:t>
            </a:r>
          </a:p>
          <a:p>
            <a:pPr algn="l">
              <a:defRPr>
                <a:solidFill>
                  <a:srgbClr val="FF272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to normal in both </a:t>
            </a:r>
          </a:p>
          <a:p>
            <a:pPr algn="l">
              <a:defRPr>
                <a:solidFill>
                  <a:srgbClr val="FF2726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GACI and PXE</a:t>
            </a:r>
          </a:p>
        </p:txBody>
      </p:sp>
      <p:sp>
        <p:nvSpPr>
          <p:cNvPr id="655" name="Rectangle"/>
          <p:cNvSpPr/>
          <p:nvPr/>
        </p:nvSpPr>
        <p:spPr>
          <a:xfrm>
            <a:off x="1052049" y="2236357"/>
            <a:ext cx="4059635" cy="3183269"/>
          </a:xfrm>
          <a:prstGeom prst="rect">
            <a:avLst/>
          </a:prstGeom>
          <a:solidFill>
            <a:srgbClr val="FFFFFF">
              <a:alpha val="85134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6" name="t1/2 = 44.7 +/-16.7 min…"/>
          <p:cNvSpPr txBox="1"/>
          <p:nvPr/>
        </p:nvSpPr>
        <p:spPr>
          <a:xfrm>
            <a:off x="1166376" y="2397965"/>
            <a:ext cx="3830981" cy="240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sz="23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t1/2</a:t>
            </a:r>
            <a:r>
              <a:rPr baseline="552173"/>
              <a:t> </a:t>
            </a:r>
            <a:r>
              <a:t>= 44.7 +/-16.7 min </a:t>
            </a:r>
          </a:p>
          <a:p>
            <a:pPr marR="457200" algn="l" defTabSz="457200">
              <a:defRPr sz="23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(single exponential decay)</a:t>
            </a:r>
          </a:p>
        </p:txBody>
      </p:sp>
      <p:sp>
        <p:nvSpPr>
          <p:cNvPr id="657" name="tmax = 36.7 +/- 13.2 min,…"/>
          <p:cNvSpPr txBox="1"/>
          <p:nvPr/>
        </p:nvSpPr>
        <p:spPr>
          <a:xfrm>
            <a:off x="1208146" y="1559983"/>
            <a:ext cx="3747441" cy="2400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sz="23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tmax</a:t>
            </a:r>
            <a:r>
              <a:rPr baseline="552173"/>
              <a:t> </a:t>
            </a:r>
            <a:r>
              <a:t>= 36.7 +/- 13.2 min, </a:t>
            </a:r>
          </a:p>
          <a:p>
            <a:pPr marR="457200" algn="l" defTabSz="457200">
              <a:defRPr sz="2300"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Cmax= 3.9 +/-1.6 microM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225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225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" grpId="1" animBg="1" advAuto="0"/>
      <p:bldP spid="651" grpId="2" animBg="1" advAuto="0"/>
      <p:bldP spid="654" grpId="6" animBg="1" advAuto="0"/>
      <p:bldP spid="655" grpId="3" animBg="1" advAuto="0"/>
      <p:bldP spid="656" grpId="5" animBg="1" advAuto="0"/>
      <p:bldP spid="657" grpId="4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Group"/>
          <p:cNvGrpSpPr/>
          <p:nvPr/>
        </p:nvGrpSpPr>
        <p:grpSpPr>
          <a:xfrm>
            <a:off x="140605" y="-640504"/>
            <a:ext cx="12723590" cy="10365741"/>
            <a:chOff x="0" y="0"/>
            <a:chExt cx="12723589" cy="10365740"/>
          </a:xfrm>
        </p:grpSpPr>
        <p:sp>
          <p:nvSpPr>
            <p:cNvPr id="659" name="Oral bioavailability…"/>
            <p:cNvSpPr txBox="1"/>
            <p:nvPr/>
          </p:nvSpPr>
          <p:spPr>
            <a:xfrm>
              <a:off x="-1" y="-1"/>
              <a:ext cx="12723591" cy="10365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5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defRPr sz="45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defRPr sz="4500">
                  <a:latin typeface="Arial"/>
                  <a:ea typeface="Arial"/>
                  <a:cs typeface="Arial"/>
                  <a:sym typeface="Arial"/>
                </a:defRPr>
              </a:pPr>
              <a:r>
                <a:t>Oral bioavailability</a:t>
              </a:r>
            </a:p>
            <a:p>
              <a:pPr>
                <a:defRPr sz="45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>
                <a:defRPr sz="3700">
                  <a:latin typeface="Arial"/>
                  <a:ea typeface="Arial"/>
                  <a:cs typeface="Arial"/>
                  <a:sym typeface="Arial"/>
                </a:defRPr>
              </a:pPr>
              <a:r>
                <a:t>Is </a:t>
              </a:r>
              <a:r>
                <a:rPr>
                  <a:solidFill>
                    <a:srgbClr val="FF2A1F"/>
                  </a:solidFill>
                </a:rPr>
                <a:t>oral</a:t>
              </a:r>
              <a:r>
                <a:t> PPi substitution therapy possible?</a:t>
              </a:r>
            </a:p>
            <a:p>
              <a:pPr>
                <a:defRPr sz="37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R="457200" defTabSz="457200">
                <a:defRPr sz="2700" i="1">
                  <a:solidFill>
                    <a:srgbClr val="1F3AA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As life-long treatment is necessary, the preferred route of administration would be oral.</a:t>
              </a:r>
            </a:p>
            <a:p>
              <a:pPr marR="457200" defTabSz="457200">
                <a:defRPr sz="2700" i="1">
                  <a:latin typeface="Arial"/>
                  <a:ea typeface="Arial"/>
                  <a:cs typeface="Arial"/>
                  <a:sym typeface="Arial"/>
                </a:defRPr>
              </a:pPr>
              <a:r>
                <a:t>HOWEVER</a:t>
              </a:r>
            </a:p>
            <a:p>
              <a:pPr marR="457200" defTabSz="457200">
                <a:defRPr sz="2700" i="1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R="457200" algn="l" defTabSz="457200">
                <a:defRPr sz="2700" i="1">
                  <a:latin typeface="Arial"/>
                  <a:ea typeface="Arial"/>
                  <a:cs typeface="Arial"/>
                  <a:sym typeface="Arial"/>
                </a:defRPr>
              </a:pPr>
              <a:r>
                <a:t>„…pyrophosphate has to be injected as it is </a:t>
              </a:r>
              <a:r>
                <a:rPr>
                  <a:solidFill>
                    <a:srgbClr val="FF2A19"/>
                  </a:solidFill>
                </a:rPr>
                <a:t>ineffective orally</a:t>
              </a:r>
              <a:r>
                <a:t> because of hydrolytic destruction within the gut…“</a:t>
              </a:r>
            </a:p>
            <a:p>
              <a:pPr algn="l">
                <a:defRPr sz="2200">
                  <a:latin typeface="Arial"/>
                  <a:ea typeface="Arial"/>
                  <a:cs typeface="Arial"/>
                  <a:sym typeface="Arial"/>
                </a:defRPr>
              </a:pPr>
              <a:r>
                <a:t>Orriss, IR., Arnett, TR., Russell, RG. Pyrophosphate: a key inhibitor of mineralisation. </a:t>
              </a:r>
              <a:r>
                <a:rPr i="1"/>
                <a:t>Curr Opin Pharmacol. </a:t>
              </a:r>
              <a:r>
                <a:t>28, 57-68 2016.</a:t>
              </a:r>
            </a:p>
            <a:p>
              <a:pPr marR="457200" algn="l" defTabSz="457200">
                <a:defRPr sz="27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R="457200" algn="l" defTabSz="457200">
                <a:defRPr sz="2700" i="1">
                  <a:latin typeface="Arial"/>
                  <a:ea typeface="Arial"/>
                  <a:cs typeface="Arial"/>
                  <a:sym typeface="Arial"/>
                </a:defRPr>
              </a:pPr>
              <a:r>
                <a:t>„However pyro- and polyphosphates …are </a:t>
              </a:r>
              <a:r>
                <a:rPr>
                  <a:solidFill>
                    <a:srgbClr val="FF2B23"/>
                  </a:solidFill>
                </a:rPr>
                <a:t>not active when given orally</a:t>
              </a:r>
              <a:r>
                <a:t>…“</a:t>
              </a:r>
            </a:p>
            <a:p>
              <a:pPr marR="215900" algn="l" defTabSz="457200">
                <a:defRPr sz="2200">
                  <a:latin typeface="Arial"/>
                  <a:ea typeface="Arial"/>
                  <a:cs typeface="Arial"/>
                  <a:sym typeface="Arial"/>
                </a:defRPr>
              </a:pPr>
              <a:r>
                <a:t>Francis, MD, Russell R. G. G and Fleisch,H. Diphosphonates Inhibit Formation of Calcium Phosphate Crystals in vitro and Pathological Calcification in vivo </a:t>
              </a:r>
              <a:r>
                <a:rPr i="1"/>
                <a:t>Science,</a:t>
              </a:r>
              <a:r>
                <a:t> 165, 1264-1266 1969</a:t>
              </a:r>
            </a:p>
            <a:p>
              <a:pPr marR="215900" algn="l" defTabSz="457200">
                <a:defRPr sz="27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R="215900" defTabSz="457200">
                <a:defRPr sz="9300">
                  <a:solidFill>
                    <a:srgbClr val="FF3135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R="215900" algn="l" defTabSz="457200">
                <a:defRPr sz="11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660" name="NO!"/>
            <p:cNvSpPr txBox="1"/>
            <p:nvPr/>
          </p:nvSpPr>
          <p:spPr>
            <a:xfrm>
              <a:off x="5038842" y="8503942"/>
              <a:ext cx="2417305" cy="1545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200">
                  <a:solidFill>
                    <a:srgbClr val="FF2A1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NO!</a:t>
              </a:r>
            </a:p>
          </p:txBody>
        </p:sp>
      </p:grpSp>
      <p:grpSp>
        <p:nvGrpSpPr>
          <p:cNvPr id="666" name="Group"/>
          <p:cNvGrpSpPr/>
          <p:nvPr/>
        </p:nvGrpSpPr>
        <p:grpSpPr>
          <a:xfrm>
            <a:off x="8467" y="3649133"/>
            <a:ext cx="13055601" cy="6140253"/>
            <a:chOff x="33867" y="-194733"/>
            <a:chExt cx="13055600" cy="6140251"/>
          </a:xfrm>
        </p:grpSpPr>
        <p:sp>
          <p:nvSpPr>
            <p:cNvPr id="662" name="Rectangle"/>
            <p:cNvSpPr/>
            <p:nvPr/>
          </p:nvSpPr>
          <p:spPr>
            <a:xfrm>
              <a:off x="33867" y="0"/>
              <a:ext cx="13055601" cy="5945519"/>
            </a:xfrm>
            <a:prstGeom prst="rect">
              <a:avLst/>
            </a:prstGeom>
            <a:solidFill>
              <a:srgbClr val="FFFFFF">
                <a:alpha val="9281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663" name="YES!"/>
            <p:cNvSpPr txBox="1"/>
            <p:nvPr/>
          </p:nvSpPr>
          <p:spPr>
            <a:xfrm>
              <a:off x="5127976" y="-194734"/>
              <a:ext cx="3273782" cy="1600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0200">
                  <a:solidFill>
                    <a:srgbClr val="FF2A1E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r>
                <a:t>YES!</a:t>
              </a:r>
            </a:p>
          </p:txBody>
        </p:sp>
        <p:sp>
          <p:nvSpPr>
            <p:cNvPr id="664" name="Oral PPi has potential in the treatment of connective tissue calcification disorders."/>
            <p:cNvSpPr txBox="1"/>
            <p:nvPr/>
          </p:nvSpPr>
          <p:spPr>
            <a:xfrm>
              <a:off x="557959" y="1073298"/>
              <a:ext cx="12176748" cy="1854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R="457200" defTabSz="457200">
                <a:defRPr sz="4000">
                  <a:solidFill>
                    <a:srgbClr val="FF2B1D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r>
                <a:t>Oral PPi has potential in the treatment of connective tissue calcification disorders.</a:t>
              </a:r>
            </a:p>
          </p:txBody>
        </p:sp>
        <p:sp>
          <p:nvSpPr>
            <p:cNvPr id="665" name="The risk of oral PPi to patients is probably negligible. Its Code for Federal Regulation by the FDA states: “This substance is generally recognized as safe when used in accordance with good manufacturing practice.”…"/>
            <p:cNvSpPr txBox="1"/>
            <p:nvPr/>
          </p:nvSpPr>
          <p:spPr>
            <a:xfrm>
              <a:off x="411232" y="2432218"/>
              <a:ext cx="12300871" cy="29418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R="457200" algn="just" defTabSz="457200">
                <a:spcBef>
                  <a:spcPts val="500"/>
                </a:spcBef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The risk of oral PPi to patients is probably negligible. Its Code for Federal Regulation by the FDA states: “</a:t>
              </a:r>
              <a:r>
                <a:rPr b="1" i="1"/>
                <a:t>This substance is generally recognized as safe</a:t>
              </a:r>
              <a:r>
                <a:rPr i="1"/>
                <a:t> when used in accordance with good manufacturing practice</a:t>
              </a:r>
              <a:r>
                <a:t>.”</a:t>
              </a:r>
            </a:p>
            <a:p>
              <a:pPr marR="457200" algn="just" defTabSz="457200">
                <a:spcBef>
                  <a:spcPts val="500"/>
                </a:spcBef>
                <a:defRPr sz="2400">
                  <a:solidFill>
                    <a:srgbClr val="FF2A1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marR="457200" defTabSz="457200">
                <a:spcBef>
                  <a:spcPts val="500"/>
                </a:spcBef>
                <a:defRPr sz="3000" i="1">
                  <a:solidFill>
                    <a:srgbClr val="FF2A1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As a first step of a clinical trial absorption of PPi in PXE patients will be studied soon in the PXE Center of Excellence, Philadelphia</a:t>
              </a:r>
            </a:p>
            <a:p>
              <a:pPr marR="457200" algn="l" defTabSz="457200">
                <a:spcBef>
                  <a:spcPts val="500"/>
                </a:spcBef>
                <a:defRPr sz="11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275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275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6" grpId="1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50713" y="-602449"/>
            <a:ext cx="15513400" cy="10342267"/>
          </a:xfrm>
          <a:prstGeom prst="rect">
            <a:avLst/>
          </a:prstGeom>
          <a:ln w="12700">
            <a:miter lim="400000"/>
          </a:ln>
        </p:spPr>
      </p:pic>
      <p:sp>
        <p:nvSpPr>
          <p:cNvPr id="669" name="Dóra Dedinszki…"/>
          <p:cNvSpPr txBox="1"/>
          <p:nvPr/>
        </p:nvSpPr>
        <p:spPr>
          <a:xfrm>
            <a:off x="8564559" y="2355864"/>
            <a:ext cx="4440241" cy="7588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R="457200" algn="l" defTabSz="457200">
              <a:lnSpc>
                <a:spcPct val="20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Dóra</a:t>
            </a:r>
            <a:r>
              <a:rPr>
                <a:solidFill>
                  <a:srgbClr val="FFFFFF"/>
                </a:solidFill>
              </a:rPr>
              <a:t> Dedinszki </a:t>
            </a:r>
          </a:p>
          <a:p>
            <a:pPr marR="457200" algn="l" defTabSz="457200">
              <a:lnSpc>
                <a:spcPct val="20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t>Flóra </a:t>
            </a:r>
            <a:r>
              <a:rPr>
                <a:solidFill>
                  <a:srgbClr val="FFFFFF"/>
                </a:solidFill>
              </a:rPr>
              <a:t>Szeri,</a:t>
            </a:r>
          </a:p>
          <a:p>
            <a:pPr marR="457200" algn="l" defTabSz="457200">
              <a:lnSpc>
                <a:spcPct val="20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Viola Pomozi</a:t>
            </a:r>
          </a:p>
          <a:p>
            <a:pPr marR="457200" algn="l" defTabSz="457200">
              <a:lnSpc>
                <a:spcPct val="20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Eszter Kozák </a:t>
            </a:r>
          </a:p>
          <a:p>
            <a:pPr marR="457200" algn="l" defTabSz="457200">
              <a:lnSpc>
                <a:spcPct val="20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Natalia Tőkési</a:t>
            </a:r>
          </a:p>
          <a:p>
            <a:pPr marR="457200" algn="l" defTabSz="457200">
              <a:lnSpc>
                <a:spcPct val="20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Emmanuel Letavernier</a:t>
            </a:r>
          </a:p>
          <a:p>
            <a:pPr marR="457200" algn="l" defTabSz="457200">
              <a:lnSpc>
                <a:spcPct val="20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Olivier Le Saux</a:t>
            </a:r>
          </a:p>
          <a:p>
            <a:pPr marR="457200" algn="l" defTabSz="457200">
              <a:lnSpc>
                <a:spcPct val="20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Tamás Arányi</a:t>
            </a:r>
          </a:p>
          <a:p>
            <a:pPr marR="457200" algn="l" defTabSz="457200">
              <a:lnSpc>
                <a:spcPct val="200000"/>
              </a:lnSpc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>
                <a:solidFill>
                  <a:srgbClr val="FFFFFF"/>
                </a:solidFill>
              </a:rPr>
              <a:t>Koen van de Wetering</a:t>
            </a:r>
          </a:p>
          <a:p>
            <a:pPr marR="457200" algn="l" defTabSz="457200">
              <a:lnSpc>
                <a:spcPct val="200000"/>
              </a:lnSpc>
              <a:defRPr sz="1100">
                <a:latin typeface="Arial"/>
                <a:ea typeface="Arial"/>
                <a:cs typeface="Arial"/>
                <a:sym typeface="Arial"/>
              </a:defRPr>
            </a:pPr>
            <a:r>
              <a:rPr sz="1200" baseline="31999"/>
              <a:t>,*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0" name="Piet Borst…"/>
          <p:cNvSpPr txBox="1"/>
          <p:nvPr/>
        </p:nvSpPr>
        <p:spPr>
          <a:xfrm>
            <a:off x="5480211" y="5636610"/>
            <a:ext cx="2701889" cy="3590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lnSpc>
                <a:spcPct val="200000"/>
              </a:lnSpc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Piet Borst </a:t>
            </a:r>
          </a:p>
          <a:p>
            <a:pPr marR="457200" algn="l" defTabSz="457200">
              <a:lnSpc>
                <a:spcPct val="200000"/>
              </a:lnSpc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Balázs Sarkadi </a:t>
            </a:r>
          </a:p>
          <a:p>
            <a:pPr marR="457200" algn="l" defTabSz="457200">
              <a:lnSpc>
                <a:spcPct val="200000"/>
              </a:lnSpc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Gergely Szakács</a:t>
            </a:r>
          </a:p>
          <a:p>
            <a:pPr marR="457200" algn="l" defTabSz="457200">
              <a:lnSpc>
                <a:spcPct val="200000"/>
              </a:lnSpc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Krisztina Fülöp</a:t>
            </a:r>
          </a:p>
        </p:txBody>
      </p:sp>
      <p:sp>
        <p:nvSpPr>
          <p:cNvPr id="671" name="Hungarian grants OTKA…"/>
          <p:cNvSpPr txBox="1"/>
          <p:nvPr/>
        </p:nvSpPr>
        <p:spPr>
          <a:xfrm>
            <a:off x="1432332" y="6413208"/>
            <a:ext cx="3803416" cy="281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lnSpc>
                <a:spcPct val="200000"/>
              </a:lnSpc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Hungarian grants OTKA </a:t>
            </a:r>
          </a:p>
          <a:p>
            <a:pPr marR="457200" algn="l" defTabSz="457200">
              <a:lnSpc>
                <a:spcPct val="200000"/>
              </a:lnSpc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NIH </a:t>
            </a:r>
          </a:p>
          <a:p>
            <a:pPr marR="457200" algn="l" defTabSz="457200">
              <a:lnSpc>
                <a:spcPct val="200000"/>
              </a:lnSpc>
              <a:defRPr sz="2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PXE International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3.png" descr="image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82355" y="2818836"/>
            <a:ext cx="2488072" cy="3420533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oft tissue calcification: genetic “models”"/>
          <p:cNvSpPr txBox="1"/>
          <p:nvPr/>
        </p:nvSpPr>
        <p:spPr>
          <a:xfrm>
            <a:off x="749582" y="419946"/>
            <a:ext cx="11108081" cy="77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4400">
                <a:solidFill>
                  <a:srgbClr val="0000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4400">
                <a:solidFill>
                  <a:srgbClr val="0000FF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Soft tissue calcification: genetic “models”</a:t>
            </a:r>
          </a:p>
        </p:txBody>
      </p:sp>
      <p:pic>
        <p:nvPicPr>
          <p:cNvPr id="190" name="img_summeries03c.jpg" descr="img_summeries03c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73039" y="6620368"/>
            <a:ext cx="2797388" cy="1928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5.png" descr="image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30169" y="2266808"/>
            <a:ext cx="3332481" cy="68749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7" name="Group"/>
          <p:cNvGrpSpPr/>
          <p:nvPr/>
        </p:nvGrpSpPr>
        <p:grpSpPr>
          <a:xfrm>
            <a:off x="465101" y="2445173"/>
            <a:ext cx="4357513" cy="6696571"/>
            <a:chOff x="0" y="0"/>
            <a:chExt cx="4357511" cy="6696569"/>
          </a:xfrm>
        </p:grpSpPr>
        <p:grpSp>
          <p:nvGrpSpPr>
            <p:cNvPr id="195" name="Group"/>
            <p:cNvGrpSpPr/>
            <p:nvPr/>
          </p:nvGrpSpPr>
          <p:grpSpPr>
            <a:xfrm>
              <a:off x="-1" y="-1"/>
              <a:ext cx="4357513" cy="6696571"/>
              <a:chOff x="0" y="0"/>
              <a:chExt cx="4357511" cy="6696569"/>
            </a:xfrm>
          </p:grpSpPr>
          <p:pic>
            <p:nvPicPr>
              <p:cNvPr id="192" name="image6.png" descr="image6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74245" y="1963095"/>
                <a:ext cx="4283266" cy="18931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3" name="image7.png" descr="image7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0800000" flipH="1">
                <a:off x="-1" y="-1"/>
                <a:ext cx="4357511" cy="17453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94" name="image8.png" descr="image8.pn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92074" y="3929411"/>
                <a:ext cx="4265438" cy="27671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196" name="image9.png" descr="image9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74243" y="-1"/>
              <a:ext cx="2160926" cy="1745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8" name="Pseudoxanthoma elasticum   Generalized Arterial Calcifcation in Infancy…"/>
          <p:cNvSpPr txBox="1"/>
          <p:nvPr/>
        </p:nvSpPr>
        <p:spPr>
          <a:xfrm>
            <a:off x="749581" y="1251628"/>
            <a:ext cx="12447131" cy="841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Pseudoxanthoma elasticum 		Generalized Arterial Calcifcation in Infancy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              (PXE)  2000 								       (GACI) 2006</a:t>
            </a:r>
          </a:p>
        </p:txBody>
      </p:sp>
      <p:sp>
        <p:nvSpPr>
          <p:cNvPr id="199" name="Text"/>
          <p:cNvSpPr txBox="1"/>
          <p:nvPr/>
        </p:nvSpPr>
        <p:spPr>
          <a:xfrm>
            <a:off x="6159819" y="4613091"/>
            <a:ext cx="646234" cy="498349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00" name="PXE and GACI represent the two extremes of the clinical spectrum"/>
          <p:cNvSpPr txBox="1"/>
          <p:nvPr/>
        </p:nvSpPr>
        <p:spPr>
          <a:xfrm>
            <a:off x="998082" y="9141742"/>
            <a:ext cx="9855811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400">
                <a:solidFill>
                  <a:srgbClr val="FF0000"/>
                </a:solidFill>
                <a:effectLst>
                  <a:outerShdw blurRad="50800" dist="38100" dir="2700000" rotWithShape="0">
                    <a:srgbClr val="FFFFFF">
                      <a:alpha val="43000"/>
                    </a:srgbClr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FF0000"/>
                </a:solidFill>
                <a:effectLst>
                  <a:outerShdw blurRad="50800" dist="38100" dir="2700000" rotWithShape="0">
                    <a:srgbClr val="FFFFFF">
                      <a:alpha val="43000"/>
                    </a:srgbClr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rPr>
              <a:t>PXE and GACI represent the two extremes of the clinical spectrum</a:t>
            </a:r>
          </a:p>
        </p:txBody>
      </p:sp>
      <p:pic>
        <p:nvPicPr>
          <p:cNvPr id="201" name="GACI aorta PS.tif" descr="GACI aorta PS.tif"/>
          <p:cNvPicPr>
            <a:picLocks noChangeAspect="1"/>
          </p:cNvPicPr>
          <p:nvPr/>
        </p:nvPicPr>
        <p:blipFill>
          <a:blip r:embed="rId9">
            <a:extLst/>
          </a:blip>
          <a:srcRect b="2119"/>
          <a:stretch>
            <a:fillRect/>
          </a:stretch>
        </p:blipFill>
        <p:spPr>
          <a:xfrm>
            <a:off x="8875324" y="7082932"/>
            <a:ext cx="3226815" cy="2167186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Coronary artery of a 6 weeks old GACI patient, post mortem"/>
          <p:cNvSpPr txBox="1"/>
          <p:nvPr/>
        </p:nvSpPr>
        <p:spPr>
          <a:xfrm>
            <a:off x="8902418" y="6802968"/>
            <a:ext cx="3260232" cy="612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>
            <a:lvl1pPr algn="l" defTabSz="650240">
              <a:defRPr sz="16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 sz="2400">
                <a:solidFill>
                  <a:srgbClr val="000000"/>
                </a:solidFill>
                <a:effectLst/>
              </a:defRPr>
            </a:pPr>
            <a:r>
              <a:rPr sz="1600">
                <a:solidFill>
                  <a:srgbClr val="FF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Coronary artery of a 6 weeks old GACI patient, post mortem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225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225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0367" y="-14705"/>
            <a:ext cx="14021252" cy="978301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Circle"/>
          <p:cNvSpPr/>
          <p:nvPr/>
        </p:nvSpPr>
        <p:spPr>
          <a:xfrm>
            <a:off x="5524500" y="3056466"/>
            <a:ext cx="968078" cy="965201"/>
          </a:xfrm>
          <a:prstGeom prst="ellipse">
            <a:avLst/>
          </a:prstGeom>
          <a:ln w="76200">
            <a:solidFill>
              <a:srgbClr val="FF343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6" name="from the review: Li Q, Arányi T, Váradi A,…"/>
          <p:cNvSpPr txBox="1"/>
          <p:nvPr/>
        </p:nvSpPr>
        <p:spPr>
          <a:xfrm>
            <a:off x="64735" y="279976"/>
            <a:ext cx="3636504" cy="5271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just"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from the review: Li Q, Arányi T, Váradi A, </a:t>
            </a:r>
          </a:p>
          <a:p>
            <a:pPr algn="just">
              <a:defRPr sz="1500">
                <a:latin typeface="Arial"/>
                <a:ea typeface="Arial"/>
                <a:cs typeface="Arial"/>
                <a:sym typeface="Arial"/>
              </a:defRPr>
            </a:pPr>
            <a:r>
              <a:t>Terry SF, Uitto J. </a:t>
            </a:r>
            <a:r>
              <a:rPr i="1"/>
              <a:t>J Invest Dermatol.</a:t>
            </a:r>
            <a:r>
              <a:t> 2016</a:t>
            </a:r>
          </a:p>
        </p:txBody>
      </p:sp>
      <p:sp>
        <p:nvSpPr>
          <p:cNvPr id="207" name="Rectangle"/>
          <p:cNvSpPr/>
          <p:nvPr/>
        </p:nvSpPr>
        <p:spPr>
          <a:xfrm rot="1800000">
            <a:off x="6634989" y="5285283"/>
            <a:ext cx="496822" cy="1418035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C7D8ED"/>
                </a:solidFill>
              </a:defRPr>
            </a:pPr>
            <a:endParaRPr/>
          </a:p>
        </p:txBody>
      </p:sp>
      <p:sp>
        <p:nvSpPr>
          <p:cNvPr id="208" name="Rectangle"/>
          <p:cNvSpPr/>
          <p:nvPr/>
        </p:nvSpPr>
        <p:spPr>
          <a:xfrm>
            <a:off x="6828487" y="-50801"/>
            <a:ext cx="6315672" cy="9855201"/>
          </a:xfrm>
          <a:prstGeom prst="rect">
            <a:avLst/>
          </a:prstGeom>
          <a:gradFill>
            <a:gsLst>
              <a:gs pos="0">
                <a:srgbClr val="FBFBFB">
                  <a:alpha val="85134"/>
                </a:srgbClr>
              </a:gs>
              <a:gs pos="100000">
                <a:srgbClr val="BEBEBE">
                  <a:alpha val="85134"/>
                </a:srgbClr>
              </a:gs>
            </a:gsLst>
            <a:lin ang="5400000"/>
          </a:gra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09" name="Plasma PPi is low in PXE and in GACI"/>
          <p:cNvSpPr txBox="1"/>
          <p:nvPr/>
        </p:nvSpPr>
        <p:spPr>
          <a:xfrm>
            <a:off x="189306" y="8342375"/>
            <a:ext cx="6260729" cy="719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defTabSz="457200">
              <a:defRPr sz="2800">
                <a:solidFill>
                  <a:srgbClr val="FF280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2808"/>
                </a:solidFill>
              </a:rPr>
              <a:t>Plasma PPi is low in PXE and in GACI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09607" y="1708091"/>
            <a:ext cx="2395926" cy="128659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RESEARCH…"/>
          <p:cNvSpPr txBox="1"/>
          <p:nvPr/>
        </p:nvSpPr>
        <p:spPr>
          <a:xfrm>
            <a:off x="8828244" y="4053813"/>
            <a:ext cx="2790292" cy="2235201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E8263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RESEARCH</a:t>
            </a:r>
          </a:p>
          <a:p>
            <a:pPr>
              <a:defRPr>
                <a:solidFill>
                  <a:srgbClr val="E8263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TOWARD</a:t>
            </a:r>
          </a:p>
          <a:p>
            <a:pPr>
              <a:defRPr>
                <a:solidFill>
                  <a:srgbClr val="E82632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THERAPY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2" animBg="1" advAuto="0"/>
      <p:bldP spid="208" grpId="1" animBg="1" advAuto="0"/>
      <p:bldP spid="209" grpId="4" animBg="1" advAuto="0"/>
      <p:bldP spid="210" grpId="3" animBg="1" advAuto="0"/>
      <p:bldP spid="211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An organic aninon transporter (Iliás et al, 2002)…"/>
          <p:cNvSpPr txBox="1"/>
          <p:nvPr/>
        </p:nvSpPr>
        <p:spPr>
          <a:xfrm>
            <a:off x="304324" y="1525746"/>
            <a:ext cx="12396152" cy="203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An organic aninon transporter (Iliás et al, 2002)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Large number of disease-causing missense mutations</a:t>
            </a:r>
          </a:p>
          <a:p>
            <a:pPr algn="l" defTabSz="650240">
              <a:defRPr sz="33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FF2B3C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Approx. 75% of patients are with at least one missense allele</a:t>
            </a: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American Typewriter"/>
              <a:ea typeface="American Typewriter"/>
              <a:cs typeface="American Typewriter"/>
              <a:sym typeface="American Typewriter"/>
            </a:endParaRPr>
          </a:p>
        </p:txBody>
      </p:sp>
      <p:sp>
        <p:nvSpPr>
          <p:cNvPr id="214" name="ABCC6, a long MRP"/>
          <p:cNvSpPr txBox="1"/>
          <p:nvPr/>
        </p:nvSpPr>
        <p:spPr>
          <a:xfrm>
            <a:off x="1984209" y="316195"/>
            <a:ext cx="9105596" cy="124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7600">
                <a:solidFill>
                  <a:srgbClr val="F90B1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2400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  <a:sym typeface="Calibri"/>
              </a:defRPr>
            </a:pPr>
            <a:r>
              <a:rPr sz="7600">
                <a:solidFill>
                  <a:srgbClr val="F90B17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rPr>
              <a:t>ABCC6, a long MRP</a:t>
            </a:r>
          </a:p>
        </p:txBody>
      </p:sp>
      <p:sp>
        <p:nvSpPr>
          <p:cNvPr id="215" name="Oval"/>
          <p:cNvSpPr/>
          <p:nvPr/>
        </p:nvSpPr>
        <p:spPr>
          <a:xfrm>
            <a:off x="10617482" y="6027747"/>
            <a:ext cx="912933" cy="830166"/>
          </a:xfrm>
          <a:prstGeom prst="ellipse">
            <a:avLst/>
          </a:prstGeom>
          <a:ln w="50800">
            <a:solidFill>
              <a:srgbClr val="D9080A"/>
            </a:solidFill>
            <a:prstDash val="sysDot"/>
          </a:ln>
        </p:spPr>
        <p:txBody>
          <a:bodyPr lIns="65023" tIns="65023" rIns="65023" bIns="65023" anchor="ctr"/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16" name="Line"/>
          <p:cNvSpPr/>
          <p:nvPr/>
        </p:nvSpPr>
        <p:spPr>
          <a:xfrm flipH="1">
            <a:off x="8187521" y="6580957"/>
            <a:ext cx="2507522" cy="1569806"/>
          </a:xfrm>
          <a:prstGeom prst="line">
            <a:avLst/>
          </a:prstGeom>
          <a:ln w="25400">
            <a:solidFill>
              <a:srgbClr val="FF090C"/>
            </a:solidFill>
            <a:headEnd type="triangle"/>
          </a:ln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7" name="Metabolic disease"/>
          <p:cNvSpPr txBox="1"/>
          <p:nvPr/>
        </p:nvSpPr>
        <p:spPr>
          <a:xfrm>
            <a:off x="3847457" y="8598486"/>
            <a:ext cx="3094174" cy="868266"/>
          </a:xfrm>
          <a:prstGeom prst="rect">
            <a:avLst/>
          </a:prstGeom>
          <a:ln w="12700">
            <a:solidFill>
              <a:srgbClr val="FF090C"/>
            </a:solidFill>
            <a:miter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/>
          <a:lstStyle>
            <a:lvl1pPr defTabSz="650240">
              <a:defRPr sz="3000">
                <a:solidFill>
                  <a:srgbClr val="D9080A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D9080A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Metabolic disease</a:t>
            </a:r>
          </a:p>
        </p:txBody>
      </p:sp>
      <p:grpSp>
        <p:nvGrpSpPr>
          <p:cNvPr id="261" name="Group"/>
          <p:cNvGrpSpPr/>
          <p:nvPr/>
        </p:nvGrpSpPr>
        <p:grpSpPr>
          <a:xfrm>
            <a:off x="6170945" y="3269750"/>
            <a:ext cx="8228955" cy="5414343"/>
            <a:chOff x="0" y="0"/>
            <a:chExt cx="8228954" cy="5414341"/>
          </a:xfrm>
        </p:grpSpPr>
        <p:pic>
          <p:nvPicPr>
            <p:cNvPr id="218" name="body modified.tif" descr="body modified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388958" y="0"/>
              <a:ext cx="4439475" cy="5414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9" name="eye mod.2.psd" descr="eye mod.2.psd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62201" y="208396"/>
              <a:ext cx="1221201" cy="11503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0" name="joint modified.psd" descr="joint modified.psd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62201" y="1389305"/>
              <a:ext cx="1221201" cy="1290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1" name="blood vessel mod.psd" descr="blood vessel mod.psd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08445" y="2766836"/>
              <a:ext cx="1079155" cy="1050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2" name="skin mod.2.psd" descr="skin mod.2.psd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049320" y="3799867"/>
              <a:ext cx="1226757" cy="1157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3" name="Line"/>
            <p:cNvSpPr/>
            <p:nvPr/>
          </p:nvSpPr>
          <p:spPr>
            <a:xfrm flipH="1" flipV="1">
              <a:off x="2388960" y="1389306"/>
              <a:ext cx="833238" cy="53835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4" name="Line"/>
            <p:cNvSpPr/>
            <p:nvPr/>
          </p:nvSpPr>
          <p:spPr>
            <a:xfrm flipH="1" flipV="1">
              <a:off x="2015237" y="2778614"/>
              <a:ext cx="1154869" cy="710043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5" name="Line"/>
            <p:cNvSpPr/>
            <p:nvPr/>
          </p:nvSpPr>
          <p:spPr>
            <a:xfrm flipH="1" flipV="1">
              <a:off x="2388958" y="2707172"/>
              <a:ext cx="833412" cy="71443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6" name="Line"/>
            <p:cNvSpPr/>
            <p:nvPr/>
          </p:nvSpPr>
          <p:spPr>
            <a:xfrm flipH="1" flipV="1">
              <a:off x="2015238" y="3817047"/>
              <a:ext cx="1154862" cy="81694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7" name="Line"/>
            <p:cNvSpPr/>
            <p:nvPr/>
          </p:nvSpPr>
          <p:spPr>
            <a:xfrm flipH="1" flipV="1">
              <a:off x="1758218" y="3841733"/>
              <a:ext cx="812746" cy="306681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8" name="Line"/>
            <p:cNvSpPr/>
            <p:nvPr/>
          </p:nvSpPr>
          <p:spPr>
            <a:xfrm flipH="1">
              <a:off x="1792939" y="4464926"/>
              <a:ext cx="778025" cy="535989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29" name="Line"/>
            <p:cNvSpPr/>
            <p:nvPr/>
          </p:nvSpPr>
          <p:spPr>
            <a:xfrm flipH="1" flipV="1">
              <a:off x="2154167" y="312597"/>
              <a:ext cx="1849170" cy="329958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30" name="Line"/>
            <p:cNvSpPr/>
            <p:nvPr/>
          </p:nvSpPr>
          <p:spPr>
            <a:xfrm flipH="1">
              <a:off x="2154169" y="850953"/>
              <a:ext cx="1840833" cy="382055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pic>
          <p:nvPicPr>
            <p:cNvPr id="231" name="GACI joint PS.tif" descr="GACI joint PS.tif"/>
            <p:cNvPicPr>
              <a:picLocks noChangeAspect="1"/>
            </p:cNvPicPr>
            <p:nvPr/>
          </p:nvPicPr>
          <p:blipFill>
            <a:blip r:embed="rId7">
              <a:extLst/>
            </a:blip>
            <a:srcRect b="2118"/>
            <a:stretch>
              <a:fillRect/>
            </a:stretch>
          </p:blipFill>
          <p:spPr>
            <a:xfrm>
              <a:off x="0" y="1732291"/>
              <a:ext cx="1114325" cy="8107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GACI aorta PS.tif" descr="GACI aorta PS.tif"/>
            <p:cNvPicPr>
              <a:picLocks noChangeAspect="1"/>
            </p:cNvPicPr>
            <p:nvPr/>
          </p:nvPicPr>
          <p:blipFill>
            <a:blip r:embed="rId8">
              <a:extLst/>
            </a:blip>
            <a:srcRect b="2119"/>
            <a:stretch>
              <a:fillRect/>
            </a:stretch>
          </p:blipFill>
          <p:spPr>
            <a:xfrm>
              <a:off x="0" y="2919100"/>
              <a:ext cx="1079271" cy="7852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PXE eye 2 PS.tif" descr="PXE eye 2 PS.tif"/>
            <p:cNvPicPr>
              <a:picLocks noChangeAspect="1"/>
            </p:cNvPicPr>
            <p:nvPr/>
          </p:nvPicPr>
          <p:blipFill>
            <a:blip r:embed="rId9">
              <a:extLst/>
            </a:blip>
            <a:srcRect b="2119"/>
            <a:stretch>
              <a:fillRect/>
            </a:stretch>
          </p:blipFill>
          <p:spPr>
            <a:xfrm>
              <a:off x="946" y="382062"/>
              <a:ext cx="1065741" cy="8808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skin mod.tif" descr="skin mod.tif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164996" y="3909998"/>
              <a:ext cx="740106" cy="9091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8" name="Group"/>
            <p:cNvGrpSpPr/>
            <p:nvPr/>
          </p:nvGrpSpPr>
          <p:grpSpPr>
            <a:xfrm>
              <a:off x="3222370" y="1927663"/>
              <a:ext cx="1042892" cy="850954"/>
              <a:chOff x="0" y="0"/>
              <a:chExt cx="1042890" cy="850952"/>
            </a:xfrm>
          </p:grpSpPr>
          <p:sp>
            <p:nvSpPr>
              <p:cNvPr id="235" name="Line"/>
              <p:cNvSpPr/>
              <p:nvPr/>
            </p:nvSpPr>
            <p:spPr>
              <a:xfrm flipH="1">
                <a:off x="0" y="-1"/>
                <a:ext cx="1041805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36" name="Line"/>
              <p:cNvSpPr/>
              <p:nvPr/>
            </p:nvSpPr>
            <p:spPr>
              <a:xfrm flipH="1">
                <a:off x="0" y="850951"/>
                <a:ext cx="1041805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37" name="Line"/>
              <p:cNvSpPr/>
              <p:nvPr/>
            </p:nvSpPr>
            <p:spPr>
              <a:xfrm flipV="1">
                <a:off x="1040719" y="1089"/>
                <a:ext cx="2172" cy="839170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242" name="Group"/>
            <p:cNvGrpSpPr/>
            <p:nvPr/>
          </p:nvGrpSpPr>
          <p:grpSpPr>
            <a:xfrm>
              <a:off x="3995003" y="642554"/>
              <a:ext cx="200253" cy="208399"/>
              <a:chOff x="0" y="0"/>
              <a:chExt cx="200252" cy="208398"/>
            </a:xfrm>
          </p:grpSpPr>
          <p:sp>
            <p:nvSpPr>
              <p:cNvPr id="239" name="Line"/>
              <p:cNvSpPr/>
              <p:nvPr/>
            </p:nvSpPr>
            <p:spPr>
              <a:xfrm flipH="1" flipV="1">
                <a:off x="0" y="0"/>
                <a:ext cx="20004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40" name="Line"/>
              <p:cNvSpPr/>
              <p:nvPr/>
            </p:nvSpPr>
            <p:spPr>
              <a:xfrm flipH="1" flipV="1">
                <a:off x="0" y="208398"/>
                <a:ext cx="200046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41" name="Line"/>
              <p:cNvSpPr/>
              <p:nvPr/>
            </p:nvSpPr>
            <p:spPr>
              <a:xfrm flipV="1">
                <a:off x="199837" y="267"/>
                <a:ext cx="416" cy="20551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246" name="Group"/>
            <p:cNvGrpSpPr/>
            <p:nvPr/>
          </p:nvGrpSpPr>
          <p:grpSpPr>
            <a:xfrm>
              <a:off x="3170101" y="3488657"/>
              <a:ext cx="234442" cy="410083"/>
              <a:chOff x="0" y="0"/>
              <a:chExt cx="234440" cy="410082"/>
            </a:xfrm>
          </p:grpSpPr>
          <p:sp>
            <p:nvSpPr>
              <p:cNvPr id="243" name="Line"/>
              <p:cNvSpPr/>
              <p:nvPr/>
            </p:nvSpPr>
            <p:spPr>
              <a:xfrm flipH="1" flipV="1">
                <a:off x="0" y="-1"/>
                <a:ext cx="234199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44" name="Line"/>
              <p:cNvSpPr/>
              <p:nvPr/>
            </p:nvSpPr>
            <p:spPr>
              <a:xfrm flipH="1">
                <a:off x="0" y="410082"/>
                <a:ext cx="234199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45" name="Line"/>
              <p:cNvSpPr/>
              <p:nvPr/>
            </p:nvSpPr>
            <p:spPr>
              <a:xfrm flipV="1">
                <a:off x="233954" y="525"/>
                <a:ext cx="488" cy="404405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250" name="Group"/>
            <p:cNvGrpSpPr/>
            <p:nvPr/>
          </p:nvGrpSpPr>
          <p:grpSpPr>
            <a:xfrm>
              <a:off x="2570960" y="4149962"/>
              <a:ext cx="217077" cy="318974"/>
              <a:chOff x="0" y="0"/>
              <a:chExt cx="217076" cy="318972"/>
            </a:xfrm>
          </p:grpSpPr>
          <p:sp>
            <p:nvSpPr>
              <p:cNvPr id="247" name="Line"/>
              <p:cNvSpPr/>
              <p:nvPr/>
            </p:nvSpPr>
            <p:spPr>
              <a:xfrm flipH="1" flipV="1">
                <a:off x="0" y="-1"/>
                <a:ext cx="21685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48" name="Line"/>
              <p:cNvSpPr/>
              <p:nvPr/>
            </p:nvSpPr>
            <p:spPr>
              <a:xfrm flipH="1" flipV="1">
                <a:off x="0" y="318972"/>
                <a:ext cx="216852" cy="1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49" name="Line"/>
              <p:cNvSpPr/>
              <p:nvPr/>
            </p:nvSpPr>
            <p:spPr>
              <a:xfrm flipV="1">
                <a:off x="216625" y="409"/>
                <a:ext cx="452" cy="314556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251" name="Line"/>
            <p:cNvSpPr/>
            <p:nvPr/>
          </p:nvSpPr>
          <p:spPr>
            <a:xfrm>
              <a:off x="134589" y="1784389"/>
              <a:ext cx="408110" cy="164982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2" name="Line"/>
            <p:cNvSpPr/>
            <p:nvPr/>
          </p:nvSpPr>
          <p:spPr>
            <a:xfrm>
              <a:off x="382059" y="512306"/>
              <a:ext cx="408109" cy="164981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53" name="Line"/>
            <p:cNvSpPr/>
            <p:nvPr/>
          </p:nvSpPr>
          <p:spPr>
            <a:xfrm flipV="1">
              <a:off x="195371" y="4597736"/>
              <a:ext cx="251812" cy="110710"/>
            </a:xfrm>
            <a:prstGeom prst="line">
              <a:avLst/>
            </a:prstGeom>
            <a:noFill/>
            <a:ln w="3175" cap="flat">
              <a:solidFill>
                <a:srgbClr val="FFFFFF"/>
              </a:solidFill>
              <a:prstDash val="solid"/>
              <a:bevel/>
              <a:tailEnd type="triangle" w="med" len="med"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grpSp>
          <p:nvGrpSpPr>
            <p:cNvPr id="257" name="Group"/>
            <p:cNvGrpSpPr/>
            <p:nvPr/>
          </p:nvGrpSpPr>
          <p:grpSpPr>
            <a:xfrm>
              <a:off x="3862038" y="3325468"/>
              <a:ext cx="1487532" cy="1143468"/>
              <a:chOff x="0" y="0"/>
              <a:chExt cx="1487531" cy="1143466"/>
            </a:xfrm>
          </p:grpSpPr>
          <p:sp>
            <p:nvSpPr>
              <p:cNvPr id="254" name="Line"/>
              <p:cNvSpPr/>
              <p:nvPr/>
            </p:nvSpPr>
            <p:spPr>
              <a:xfrm>
                <a:off x="1549" y="-1"/>
                <a:ext cx="1485983" cy="3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55" name="Line"/>
              <p:cNvSpPr/>
              <p:nvPr/>
            </p:nvSpPr>
            <p:spPr>
              <a:xfrm>
                <a:off x="1549" y="1143465"/>
                <a:ext cx="1485983" cy="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56" name="Line"/>
              <p:cNvSpPr/>
              <p:nvPr/>
            </p:nvSpPr>
            <p:spPr>
              <a:xfrm flipH="1" flipV="1">
                <a:off x="-1" y="1463"/>
                <a:ext cx="3099" cy="1127635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bevel/>
              </a:ln>
              <a:effectLst/>
            </p:spPr>
            <p:txBody>
              <a:bodyPr wrap="square" lIns="24779" tIns="24779" rIns="24779" bIns="24779" numCol="1" anchor="t">
                <a:noAutofit/>
              </a:bodyPr>
              <a:lstStyle/>
              <a:p>
                <a:pPr algn="l" defTabSz="650240">
                  <a:defRPr sz="5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pic>
          <p:nvPicPr>
            <p:cNvPr id="258" name="liver.jpg" descr="liver.jpg"/>
            <p:cNvPicPr>
              <a:picLocks noChangeAspect="1"/>
            </p:cNvPicPr>
            <p:nvPr/>
          </p:nvPicPr>
          <p:blipFill>
            <a:blip r:embed="rId11">
              <a:extLst/>
            </a:blip>
            <a:srcRect b="16647"/>
            <a:stretch>
              <a:fillRect/>
            </a:stretch>
          </p:blipFill>
          <p:spPr>
            <a:xfrm>
              <a:off x="6990524" y="3628101"/>
              <a:ext cx="1238431" cy="1335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9" name="Line"/>
            <p:cNvSpPr/>
            <p:nvPr/>
          </p:nvSpPr>
          <p:spPr>
            <a:xfrm flipH="1" flipV="1">
              <a:off x="5349569" y="3326931"/>
              <a:ext cx="1565686" cy="301171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260" name="Line"/>
            <p:cNvSpPr/>
            <p:nvPr/>
          </p:nvSpPr>
          <p:spPr>
            <a:xfrm flipH="1" flipV="1">
              <a:off x="5349572" y="4464929"/>
              <a:ext cx="1565685" cy="492570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bevel/>
            </a:ln>
            <a:effectLst/>
          </p:spPr>
          <p:txBody>
            <a:bodyPr wrap="square" lIns="24779" tIns="24779" rIns="24779" bIns="24779" numCol="1" anchor="t">
              <a:noAutofit/>
            </a:bodyPr>
            <a:lstStyle/>
            <a:p>
              <a:pPr algn="l" defTabSz="650240">
                <a:defRPr sz="5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262" name="Line"/>
          <p:cNvSpPr/>
          <p:nvPr/>
        </p:nvSpPr>
        <p:spPr>
          <a:xfrm flipV="1">
            <a:off x="6938102" y="7422587"/>
            <a:ext cx="2998623" cy="1451737"/>
          </a:xfrm>
          <a:prstGeom prst="line">
            <a:avLst/>
          </a:prstGeom>
          <a:ln w="63500">
            <a:solidFill>
              <a:srgbClr val="FDF744"/>
            </a:solidFill>
            <a:miter lim="400000"/>
            <a:tailEnd type="triangle"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3" name="To identify mutations with preserved…"/>
          <p:cNvSpPr txBox="1"/>
          <p:nvPr/>
        </p:nvSpPr>
        <p:spPr>
          <a:xfrm>
            <a:off x="261284" y="4578129"/>
            <a:ext cx="5909464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To identify mutations with preserved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transport function but with challenged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cellular localization</a:t>
            </a:r>
          </a:p>
        </p:txBody>
      </p:sp>
      <p:sp>
        <p:nvSpPr>
          <p:cNvPr id="264" name="These mutations are candidates for…"/>
          <p:cNvSpPr txBox="1"/>
          <p:nvPr/>
        </p:nvSpPr>
        <p:spPr>
          <a:xfrm>
            <a:off x="291287" y="6222999"/>
            <a:ext cx="5407458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These mutations are candidates for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pharmacological correction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American Typewriter"/>
              <a:ea typeface="American Typewriter"/>
              <a:cs typeface="American Typewriter"/>
              <a:sym typeface="American Typewriter"/>
            </a:endParaRP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American Typewriter"/>
              <a:ea typeface="American Typewriter"/>
              <a:cs typeface="American Typewriter"/>
              <a:sym typeface="American Typewriter"/>
            </a:endParaRP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…..</a:t>
            </a:r>
            <a:r>
              <a:rPr>
                <a:solidFill>
                  <a:srgbClr val="D91E0A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Allele-specific therapy</a:t>
            </a: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…..</a:t>
            </a:r>
          </a:p>
        </p:txBody>
      </p:sp>
      <p:sp>
        <p:nvSpPr>
          <p:cNvPr id="265" name="Circle"/>
          <p:cNvSpPr/>
          <p:nvPr/>
        </p:nvSpPr>
        <p:spPr>
          <a:xfrm>
            <a:off x="9829800" y="6460066"/>
            <a:ext cx="1270000" cy="1270001"/>
          </a:xfrm>
          <a:prstGeom prst="ellipse">
            <a:avLst/>
          </a:prstGeom>
          <a:ln w="63500">
            <a:solidFill>
              <a:srgbClr val="FCF744"/>
            </a:solidFill>
            <a:bevel/>
          </a:ln>
          <a:effectLst>
            <a:outerShdw blurRad="190500" dist="8455" dir="540000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6" name="AIMS"/>
          <p:cNvSpPr txBox="1"/>
          <p:nvPr/>
        </p:nvSpPr>
        <p:spPr>
          <a:xfrm>
            <a:off x="2290109" y="3397250"/>
            <a:ext cx="1851814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650240">
              <a:defRPr sz="3000">
                <a:latin typeface="Calibri"/>
                <a:ea typeface="Calibri"/>
                <a:cs typeface="Calibri"/>
                <a:sym typeface="Calibri"/>
              </a:defRPr>
            </a:pPr>
            <a:r>
              <a:rPr sz="4800">
                <a:solidFill>
                  <a:srgbClr val="D9080A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AIMS</a:t>
            </a:r>
            <a:r>
              <a:rPr>
                <a:solidFill>
                  <a:srgbClr val="D9080A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 </a:t>
            </a:r>
          </a:p>
        </p:txBody>
      </p:sp>
      <p:sp>
        <p:nvSpPr>
          <p:cNvPr id="267" name="PXE"/>
          <p:cNvSpPr txBox="1"/>
          <p:nvPr/>
        </p:nvSpPr>
        <p:spPr>
          <a:xfrm>
            <a:off x="9099457" y="4339166"/>
            <a:ext cx="107122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650240">
              <a:defRPr>
                <a:solidFill>
                  <a:srgbClr val="D9080A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PXE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06399"/>
            <a:ext cx="7151456" cy="8787273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Frozen mouse and human liver…"/>
          <p:cNvSpPr txBox="1"/>
          <p:nvPr/>
        </p:nvSpPr>
        <p:spPr>
          <a:xfrm>
            <a:off x="7724206" y="1466679"/>
            <a:ext cx="4877817" cy="546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FF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Frozen mouse and human liver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FF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sections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Colocalization with plasma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mebrane marker cadherin,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with basolateral PM marker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Na,K ATPase.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Anti-Abcb11 and the anti-Abcc6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antibodies clearly delineated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the canalicular and the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sinusoidal compartments,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respectively.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American Typewriter"/>
              <a:ea typeface="American Typewriter"/>
              <a:cs typeface="American Typewriter"/>
              <a:sym typeface="American Typewriter"/>
            </a:endParaRP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Confocal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image: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 </a:t>
            </a:r>
          </a:p>
        </p:txBody>
      </p:sp>
      <p:pic>
        <p:nvPicPr>
          <p:cNvPr id="271" name="image16.png" descr="image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40523" y="6421260"/>
            <a:ext cx="2693529" cy="2628055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Clear basolateral…"/>
          <p:cNvSpPr txBox="1"/>
          <p:nvPr/>
        </p:nvSpPr>
        <p:spPr>
          <a:xfrm>
            <a:off x="5091289" y="7116515"/>
            <a:ext cx="4160736" cy="1654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3400">
                <a:solidFill>
                  <a:srgbClr val="FD0800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rPr>
              <a:t>Clear basolateral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3400">
                <a:solidFill>
                  <a:srgbClr val="FD0800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rPr>
              <a:t>plasma membrane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3400">
                <a:solidFill>
                  <a:srgbClr val="FD0800"/>
                </a:solidFill>
                <a:effectLst>
                  <a:outerShdw blurRad="50800" dist="38100" dir="2700000" rotWithShape="0">
                    <a:srgbClr val="000000">
                      <a:alpha val="43000"/>
                    </a:srgbClr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rPr>
              <a:t>localization</a:t>
            </a:r>
          </a:p>
        </p:txBody>
      </p:sp>
      <p:sp>
        <p:nvSpPr>
          <p:cNvPr id="273" name="Pomozi et al, (2013)…"/>
          <p:cNvSpPr txBox="1"/>
          <p:nvPr/>
        </p:nvSpPr>
        <p:spPr>
          <a:xfrm>
            <a:off x="8188852" y="136935"/>
            <a:ext cx="4996870" cy="79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2200">
                <a:latin typeface="American Typewriter"/>
                <a:ea typeface="American Typewriter"/>
                <a:cs typeface="American Typewriter"/>
                <a:sym typeface="American Typewriter"/>
              </a:rPr>
              <a:t>Pomozi et al, (2013)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2200">
                <a:latin typeface="American Typewriter"/>
                <a:ea typeface="American Typewriter"/>
                <a:cs typeface="American Typewriter"/>
                <a:sym typeface="American Typewriter"/>
              </a:rPr>
              <a:t>Circulation Research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Group"/>
          <p:cNvGrpSpPr/>
          <p:nvPr/>
        </p:nvGrpSpPr>
        <p:grpSpPr>
          <a:xfrm>
            <a:off x="6208" y="477520"/>
            <a:ext cx="12535184" cy="9854637"/>
            <a:chOff x="0" y="-788528"/>
            <a:chExt cx="12535182" cy="9854636"/>
          </a:xfrm>
        </p:grpSpPr>
        <p:grpSp>
          <p:nvGrpSpPr>
            <p:cNvPr id="278" name="Group"/>
            <p:cNvGrpSpPr/>
            <p:nvPr/>
          </p:nvGrpSpPr>
          <p:grpSpPr>
            <a:xfrm>
              <a:off x="270933" y="701039"/>
              <a:ext cx="12264250" cy="7714828"/>
              <a:chOff x="0" y="0"/>
              <a:chExt cx="12264249" cy="7714827"/>
            </a:xfrm>
          </p:grpSpPr>
          <p:pic>
            <p:nvPicPr>
              <p:cNvPr id="275" name="image28.png" descr="image28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231325"/>
                <a:ext cx="12264250" cy="74835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76" name="Rectangle"/>
              <p:cNvSpPr/>
              <p:nvPr/>
            </p:nvSpPr>
            <p:spPr>
              <a:xfrm>
                <a:off x="356728" y="6660444"/>
                <a:ext cx="1842347" cy="78796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77" name="Rectangle"/>
              <p:cNvSpPr/>
              <p:nvPr/>
            </p:nvSpPr>
            <p:spPr>
              <a:xfrm>
                <a:off x="171591" y="-1"/>
                <a:ext cx="600570" cy="4696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65023" tIns="65023" rIns="65023" bIns="65023" numCol="1" anchor="ctr">
                <a:noAutofit/>
              </a:bodyPr>
              <a:lstStyle/>
              <a:p>
                <a:pPr defTabSz="650240">
                  <a:defRPr sz="2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</p:grpSp>
        <p:sp>
          <p:nvSpPr>
            <p:cNvPr id="279" name="Cellular localization of hABCC6 mutants in mouse liver"/>
            <p:cNvSpPr txBox="1"/>
            <p:nvPr/>
          </p:nvSpPr>
          <p:spPr>
            <a:xfrm>
              <a:off x="1882986" y="-788529"/>
              <a:ext cx="8139291" cy="1066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650240">
                <a:defRPr sz="3700">
                  <a:solidFill>
                    <a:srgbClr val="FF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lvl1pPr>
            </a:lstStyle>
            <a:p>
              <a:pPr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solidFill>
                    <a:srgbClr val="FF0000"/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rPr>
                <a:t>Cellular localization of hABCC6 mutants in mouse liver</a:t>
              </a:r>
            </a:p>
          </p:txBody>
        </p:sp>
        <p:sp>
          <p:nvSpPr>
            <p:cNvPr id="280" name="O. Le Saux’s lab"/>
            <p:cNvSpPr txBox="1"/>
            <p:nvPr/>
          </p:nvSpPr>
          <p:spPr>
            <a:xfrm>
              <a:off x="4260427" y="6928887"/>
              <a:ext cx="1272429" cy="226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650240">
                <a:defRPr sz="1400">
                  <a:solidFill>
                    <a:srgbClr val="008000"/>
                  </a:solidFill>
                  <a:latin typeface="Chalkboard"/>
                  <a:ea typeface="Chalkboard"/>
                  <a:cs typeface="Chalkboard"/>
                  <a:sym typeface="Chalkboard"/>
                </a:defRPr>
              </a:lvl1pPr>
            </a:lstStyle>
            <a:p>
              <a:pPr>
                <a:def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sz="1400">
                  <a:solidFill>
                    <a:srgbClr val="008000"/>
                  </a:solidFill>
                  <a:latin typeface="Chalkboard"/>
                  <a:ea typeface="Chalkboard"/>
                  <a:cs typeface="Chalkboard"/>
                  <a:sym typeface="Chalkboard"/>
                </a:rPr>
                <a:t>O. Le Saux’s lab</a:t>
              </a:r>
            </a:p>
          </p:txBody>
        </p:sp>
        <p:pic>
          <p:nvPicPr>
            <p:cNvPr id="281" name="image29.png" descr="image2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8684" y="3055902"/>
              <a:ext cx="5879254" cy="17181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2" name="image30.png" descr="image30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4652150"/>
              <a:ext cx="6168250" cy="42243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3" name="Rectangle"/>
            <p:cNvSpPr/>
            <p:nvPr/>
          </p:nvSpPr>
          <p:spPr>
            <a:xfrm>
              <a:off x="4260427" y="8415867"/>
              <a:ext cx="1907823" cy="65024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 defTabSz="65024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pic>
        <p:nvPicPr>
          <p:cNvPr id="285" name="image21.png" descr="image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4434" y="748818"/>
            <a:ext cx="2169556" cy="132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42751" y="159763"/>
            <a:ext cx="3017304" cy="2116902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Line"/>
          <p:cNvSpPr/>
          <p:nvPr/>
        </p:nvSpPr>
        <p:spPr>
          <a:xfrm flipV="1">
            <a:off x="11725817" y="467330"/>
            <a:ext cx="384179" cy="384180"/>
          </a:xfrm>
          <a:prstGeom prst="line">
            <a:avLst/>
          </a:prstGeom>
          <a:ln w="63500">
            <a:solidFill>
              <a:srgbClr val="FF26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image35.png" descr="image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7880" y="1258146"/>
            <a:ext cx="3711700" cy="7351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36.png" descr="image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14068" y="1264355"/>
            <a:ext cx="3607815" cy="7428090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Line"/>
          <p:cNvSpPr/>
          <p:nvPr/>
        </p:nvSpPr>
        <p:spPr>
          <a:xfrm>
            <a:off x="139197" y="4425244"/>
            <a:ext cx="866987" cy="3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2" name="Line"/>
          <p:cNvSpPr/>
          <p:nvPr/>
        </p:nvSpPr>
        <p:spPr>
          <a:xfrm flipH="1" flipV="1">
            <a:off x="12083627" y="7990275"/>
            <a:ext cx="866988" cy="2259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3" name="Line"/>
          <p:cNvSpPr/>
          <p:nvPr/>
        </p:nvSpPr>
        <p:spPr>
          <a:xfrm flipV="1">
            <a:off x="139198" y="6084710"/>
            <a:ext cx="866988" cy="2260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4" name="Line"/>
          <p:cNvSpPr/>
          <p:nvPr/>
        </p:nvSpPr>
        <p:spPr>
          <a:xfrm flipH="1" flipV="1">
            <a:off x="12083627" y="3409245"/>
            <a:ext cx="866988" cy="2258"/>
          </a:xfrm>
          <a:prstGeom prst="line">
            <a:avLst/>
          </a:prstGeom>
          <a:ln w="76200">
            <a:solidFill>
              <a:srgbClr val="FF0000"/>
            </a:solidFill>
            <a:tailEnd type="triangle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 algn="l" defTabSz="65024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95" name="Pomozi et al (2014)…"/>
          <p:cNvSpPr txBox="1"/>
          <p:nvPr/>
        </p:nvSpPr>
        <p:spPr>
          <a:xfrm>
            <a:off x="8865489" y="289684"/>
            <a:ext cx="2959990" cy="81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Pomoz</a:t>
            </a:r>
            <a:r>
              <a:rPr sz="2200">
                <a:latin typeface="American Typewriter"/>
                <a:ea typeface="American Typewriter"/>
                <a:cs typeface="American Typewriter"/>
                <a:sym typeface="American Typewriter"/>
              </a:rPr>
              <a:t>i et al (2014) 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2200">
                <a:latin typeface="American Typewriter"/>
                <a:ea typeface="American Typewriter"/>
                <a:cs typeface="American Typewriter"/>
                <a:sym typeface="American Typewriter"/>
              </a:rPr>
              <a:t> J.Invest.Dermatol.</a:t>
            </a:r>
          </a:p>
        </p:txBody>
      </p:sp>
      <p:pic>
        <p:nvPicPr>
          <p:cNvPr id="296" name="image33.png" descr="image3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6391" y="2525504"/>
            <a:ext cx="3164862" cy="1135485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4-PBA"/>
          <p:cNvSpPr txBox="1"/>
          <p:nvPr/>
        </p:nvSpPr>
        <p:spPr>
          <a:xfrm>
            <a:off x="5806102" y="3743255"/>
            <a:ext cx="1440740" cy="638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34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34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4-PBA</a:t>
            </a:r>
          </a:p>
        </p:txBody>
      </p:sp>
      <p:pic>
        <p:nvPicPr>
          <p:cNvPr id="298" name="image21.png" descr="image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66947" y="684680"/>
            <a:ext cx="2884351" cy="175855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Approved by FDA for clinical use in urea cycle disorders and thalassemia.…"/>
          <p:cNvSpPr txBox="1"/>
          <p:nvPr/>
        </p:nvSpPr>
        <p:spPr>
          <a:xfrm>
            <a:off x="5005620" y="4845441"/>
            <a:ext cx="3207004" cy="5108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American Typewriter"/>
                <a:ea typeface="American Typewriter"/>
                <a:cs typeface="American Typewriter"/>
                <a:sym typeface="American Typewriter"/>
              </a:rPr>
              <a:t>Approved by FDA for clinical use in urea cycle disorders and thalassemia.</a:t>
            </a: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American Typewriter"/>
              <a:ea typeface="American Typewriter"/>
              <a:cs typeface="American Typewriter"/>
              <a:sym typeface="American Typewriter"/>
            </a:endParaRP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A chemical chaperon inducing Hsp70 and Hsp90 and inhibiting Hsc70 and Aha1.</a:t>
            </a:r>
          </a:p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>
              <a:solidFill>
                <a:srgbClr val="FF0000"/>
              </a:solidFill>
              <a:latin typeface="American Typewriter"/>
              <a:ea typeface="American Typewriter"/>
              <a:cs typeface="American Typewriter"/>
              <a:sym typeface="American Typewriter"/>
            </a:endParaRP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American Typewriter"/>
              <a:ea typeface="American Typewriter"/>
              <a:cs typeface="American Typewriter"/>
              <a:sym typeface="American Typewriter"/>
            </a:endParaRPr>
          </a:p>
          <a:p>
            <a:pPr algn="l"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endParaRPr>
              <a:latin typeface="American Typewriter"/>
              <a:ea typeface="American Typewriter"/>
              <a:cs typeface="American Typewriter"/>
              <a:sym typeface="American Typewriter"/>
            </a:endParaRPr>
          </a:p>
        </p:txBody>
      </p:sp>
      <p:sp>
        <p:nvSpPr>
          <p:cNvPr id="300" name="Improved plasma membrane localization"/>
          <p:cNvSpPr txBox="1"/>
          <p:nvPr/>
        </p:nvSpPr>
        <p:spPr>
          <a:xfrm>
            <a:off x="-707870" y="15239"/>
            <a:ext cx="7913018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1740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r>
              <a:t>Improved plasma membrane localization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Fast approach to test  pysiological function"/>
          <p:cNvSpPr txBox="1"/>
          <p:nvPr/>
        </p:nvSpPr>
        <p:spPr>
          <a:xfrm>
            <a:off x="965870" y="412486"/>
            <a:ext cx="11388689" cy="142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lIns="65023" tIns="65023" rIns="65023" bIns="65023">
            <a:spAutoFit/>
          </a:bodyPr>
          <a:lstStyle/>
          <a:p>
            <a:pPr defTabSz="65024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sz="4400">
                <a:solidFill>
                  <a:srgbClr val="FF0E29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F</a:t>
            </a:r>
            <a:r>
              <a:rPr sz="4400">
                <a:solidFill>
                  <a:srgbClr val="FF0000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ast approach to test  pysiological function </a:t>
            </a:r>
          </a:p>
        </p:txBody>
      </p:sp>
      <p:pic>
        <p:nvPicPr>
          <p:cNvPr id="303" name="image37.png" descr="image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7504" y="5096670"/>
            <a:ext cx="5779290" cy="3780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123 cor b copy.jpg" descr="123 cor b copy.jpg"/>
          <p:cNvPicPr>
            <a:picLocks noChangeAspect="1"/>
          </p:cNvPicPr>
          <p:nvPr/>
        </p:nvPicPr>
        <p:blipFill>
          <a:blip r:embed="rId3">
            <a:extLst/>
          </a:blip>
          <a:srcRect l="2313" t="6181" r="2166" b="12202"/>
          <a:stretch>
            <a:fillRect/>
          </a:stretch>
        </p:blipFill>
        <p:spPr>
          <a:xfrm>
            <a:off x="770366" y="1954027"/>
            <a:ext cx="5287717" cy="24677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" name="Group"/>
          <p:cNvGrpSpPr/>
          <p:nvPr/>
        </p:nvGrpSpPr>
        <p:grpSpPr>
          <a:xfrm>
            <a:off x="9079194" y="1614311"/>
            <a:ext cx="1998995" cy="2733762"/>
            <a:chOff x="0" y="0"/>
            <a:chExt cx="1998994" cy="2733761"/>
          </a:xfrm>
        </p:grpSpPr>
        <p:grpSp>
          <p:nvGrpSpPr>
            <p:cNvPr id="307" name="Group"/>
            <p:cNvGrpSpPr/>
            <p:nvPr/>
          </p:nvGrpSpPr>
          <p:grpSpPr>
            <a:xfrm>
              <a:off x="-1" y="0"/>
              <a:ext cx="1998995" cy="2733762"/>
              <a:chOff x="0" y="0"/>
              <a:chExt cx="1998994" cy="2733761"/>
            </a:xfrm>
          </p:grpSpPr>
          <p:pic>
            <p:nvPicPr>
              <p:cNvPr id="305" name="image39.png" descr="image39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70935" y="0"/>
                <a:ext cx="1928059" cy="212014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06" name="image40.png" descr="image40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2283840" flipH="1">
                <a:off x="633435" y="783090"/>
                <a:ext cx="185507" cy="21187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08" name="Line"/>
            <p:cNvSpPr/>
            <p:nvPr/>
          </p:nvSpPr>
          <p:spPr>
            <a:xfrm flipH="1">
              <a:off x="1379207" y="793380"/>
              <a:ext cx="1495" cy="63603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bevel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650240">
                <a:defRPr sz="16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</p:grpSp>
      <p:sp>
        <p:nvSpPr>
          <p:cNvPr id="310" name="Dystrophic Cardiac Calcification DCC"/>
          <p:cNvSpPr txBox="1"/>
          <p:nvPr/>
        </p:nvSpPr>
        <p:spPr>
          <a:xfrm>
            <a:off x="883418" y="4537890"/>
            <a:ext cx="5545024" cy="485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650240">
              <a:defRPr sz="2400">
                <a:solidFill>
                  <a:srgbClr val="0000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solidFill>
                  <a:srgbClr val="0000FF"/>
                </a:solidFill>
                <a:latin typeface="American Typewriter"/>
                <a:ea typeface="American Typewriter"/>
                <a:cs typeface="American Typewriter"/>
                <a:sym typeface="American Typewriter"/>
              </a:rPr>
              <a:t>Dystrophic Cardiac Calcification DCC</a:t>
            </a:r>
          </a:p>
        </p:txBody>
      </p:sp>
      <p:graphicFrame>
        <p:nvGraphicFramePr>
          <p:cNvPr id="311" name="Calcification  kinetics"/>
          <p:cNvGraphicFramePr/>
          <p:nvPr/>
        </p:nvGraphicFramePr>
        <p:xfrm>
          <a:off x="6718653" y="4641860"/>
          <a:ext cx="5267532" cy="4357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2" name="Line"/>
          <p:cNvSpPr/>
          <p:nvPr/>
        </p:nvSpPr>
        <p:spPr>
          <a:xfrm>
            <a:off x="8293258" y="8170333"/>
            <a:ext cx="3672468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13" name="2            3         4"/>
          <p:cNvSpPr txBox="1"/>
          <p:nvPr/>
        </p:nvSpPr>
        <p:spPr>
          <a:xfrm>
            <a:off x="9098584" y="8125883"/>
            <a:ext cx="252923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sz="2400"/>
              <a:t>2            3         4</a:t>
            </a:r>
            <a:r>
              <a:t> </a:t>
            </a:r>
          </a:p>
        </p:txBody>
      </p:sp>
    </p:spTree>
  </p:cSld>
  <p:clrMapOvr>
    <a:masterClrMapping/>
  </p:clrMapOvr>
  <mc:AlternateContent>
    <mc:Choice xmlns:mc="http://schemas.openxmlformats.org/markup-compatibility/2006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Requires="p15">
      <p:transition xmlns:p14="http://schemas.microsoft.com/office/powerpoint/2010/main" spd="slow" advClick="1" p14:dur="3000">
        <p15:prstTrans prst="peelOff" invX="1"/>
      </p:transition>
    </mc:Choice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advClick="1" p14:dur="3000">
        <p:wipe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1426</Words>
  <Application>Microsoft Macintosh PowerPoint</Application>
  <PresentationFormat>Custom</PresentationFormat>
  <Paragraphs>300</Paragraphs>
  <Slides>26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White</vt:lpstr>
      <vt:lpstr>A kötőszöveti meszesedés terápiájának új útjai  Váradi András MTA TTK Enzimológiai Intézet</vt:lpstr>
      <vt:lpstr>Finom szabályozási mechanizmusok  gondoskodnak arról, hogy a meszesedés, a hidroxiapatit-képződés a puha szövetekben ne indulhasson meg. Ismert azonban számos olyan pathológiás állapot, betegség, amelyeket a kötőszövetek meszesedése jellemez, ez érintheti a bőrt, a vesét, a szemet. Legsúlyosabb következményként az artériák középső rétegét képező simaizom rostok alkotta struktúrában alakul ki hidorxiapatit lerakódás, aminek következtében az érfal elveszíti rugalmasságát. Ez pedig nagyon súlyos keringési betegségekhez vezet. 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kötőszöveti meszesedés terápiájának új útjai  Váradi András MTA TTK Enzimológiai Intézet</dc:title>
  <cp:lastModifiedBy>Andras Varadi</cp:lastModifiedBy>
  <cp:revision>3</cp:revision>
  <dcterms:created xsi:type="dcterms:W3CDTF">2017-12-03T10:23:35Z</dcterms:created>
  <dcterms:modified xsi:type="dcterms:W3CDTF">2017-12-03T10:27:56Z</dcterms:modified>
</cp:coreProperties>
</file>