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474" r:id="rId2"/>
    <p:sldId id="518" r:id="rId3"/>
    <p:sldId id="517" r:id="rId4"/>
    <p:sldId id="519" r:id="rId5"/>
    <p:sldId id="520" r:id="rId6"/>
    <p:sldId id="502" r:id="rId7"/>
    <p:sldId id="522" r:id="rId8"/>
    <p:sldId id="526" r:id="rId9"/>
    <p:sldId id="506" r:id="rId10"/>
    <p:sldId id="523" r:id="rId11"/>
    <p:sldId id="507" r:id="rId12"/>
    <p:sldId id="525" r:id="rId13"/>
    <p:sldId id="469" r:id="rId14"/>
    <p:sldId id="524" r:id="rId15"/>
    <p:sldId id="508" r:id="rId16"/>
    <p:sldId id="509" r:id="rId17"/>
    <p:sldId id="510" r:id="rId18"/>
    <p:sldId id="512" r:id="rId19"/>
    <p:sldId id="513" r:id="rId20"/>
    <p:sldId id="514" r:id="rId21"/>
    <p:sldId id="477" r:id="rId22"/>
    <p:sldId id="503" r:id="rId23"/>
    <p:sldId id="504" r:id="rId24"/>
    <p:sldId id="50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9B54"/>
    <a:srgbClr val="31859C"/>
    <a:srgbClr val="77933C"/>
    <a:srgbClr val="FFA541"/>
    <a:srgbClr val="FFA43F"/>
    <a:srgbClr val="FF9900"/>
    <a:srgbClr val="FFB461"/>
    <a:srgbClr val="FFFF66"/>
    <a:srgbClr val="CCCCCC"/>
    <a:srgbClr val="CD1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Közepesen sötét stílus 4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38B1855-1B75-4FBE-930C-398BA8C253C6}" styleName="Téma alapján készült stílus 2 – 6. jelölőszín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éma alapján készült stílus 1 – 6. jelölőszín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6" autoAdjust="0"/>
    <p:restoredTop sz="82240" autoAdjust="0"/>
  </p:normalViewPr>
  <p:slideViewPr>
    <p:cSldViewPr>
      <p:cViewPr varScale="1">
        <p:scale>
          <a:sx n="95" d="100"/>
          <a:sy n="95" d="100"/>
        </p:scale>
        <p:origin x="23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2D5B2-41D2-4BE4-AAEB-D8FCF2A77AD8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A954A-4ACD-4C83-B223-03D1A2A35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4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26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52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35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75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72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08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95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A954A-4ACD-4C83-B223-03D1A2A35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43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A954A-4ACD-4C83-B223-03D1A2A35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77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A954A-4ACD-4C83-B223-03D1A2A35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975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A954A-4ACD-4C83-B223-03D1A2A35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6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38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A954A-4ACD-4C83-B223-03D1A2A35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04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79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56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65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2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24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5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6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5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23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A954A-4ACD-4C83-B223-03D1A2A3528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8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8EE6-741E-4F57-88A9-FCE85CB4A86B}" type="datetime1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00E7-0300-472F-BE27-208937F09527}" type="datetime1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8558-BA24-4AEF-B704-8301C6587855}" type="datetime1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BCD5-3250-49CE-A075-28177B09A762}" type="datetime1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9726-8E40-43E0-9DEE-562F0AE70E5B}" type="datetime1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CF55-BD47-42BF-8665-946643E8DAFE}" type="datetime1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8773-EECD-4111-8DFB-A7FFA1FDDD8A}" type="datetime1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ECBA-55FE-4127-8666-0A6B42FC4164}" type="datetime1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65CE-47FF-4966-99C3-13882E6C1620}" type="datetime1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B5ED-00A5-4AD0-9484-6FA56FE9BFD3}" type="datetime1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25BA-A8E8-41C2-98C6-EEF45A44936C}" type="datetime1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318D-E747-478F-A49D-22F2B6931819}" type="datetime1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C3AEE-741D-4B79-9C10-87886D1A1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76200"/>
            <a:ext cx="762000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A541"/>
                </a:solidFill>
                <a:latin typeface="Century Gothic" panose="020B0502020202020204" pitchFamily="34" charset="0"/>
              </a:rPr>
              <a:t>Dopamin, szerotonin, acetilkolin, noradrenalin: a belső drogok</a:t>
            </a:r>
            <a:endParaRPr lang="en-US" sz="4800" dirty="0">
              <a:solidFill>
                <a:srgbClr val="FFA54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5" y="3429000"/>
            <a:ext cx="56197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9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676400"/>
            <a:ext cx="4743001" cy="452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233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Szerotonin és türelem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5615582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D59B54"/>
                </a:solidFill>
              </a:rPr>
              <a:t>Lottem</a:t>
            </a:r>
            <a:r>
              <a:rPr lang="hu-HU" dirty="0" smtClean="0">
                <a:solidFill>
                  <a:srgbClr val="D59B54"/>
                </a:solidFill>
              </a:rPr>
              <a:t>, </a:t>
            </a:r>
            <a:r>
              <a:rPr lang="hu-HU" dirty="0" err="1" smtClean="0">
                <a:solidFill>
                  <a:srgbClr val="D59B54"/>
                </a:solidFill>
              </a:rPr>
              <a:t>Mainen</a:t>
            </a:r>
            <a:r>
              <a:rPr lang="hu-HU" dirty="0" smtClean="0">
                <a:solidFill>
                  <a:srgbClr val="D59B54"/>
                </a:solidFill>
              </a:rPr>
              <a:t>, 2018</a:t>
            </a:r>
            <a:endParaRPr lang="en-US" dirty="0">
              <a:solidFill>
                <a:srgbClr val="D59B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Noradrenalin: 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éberség, izgalom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5DD84-9959-4907-AA94-456FE311A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2057400" cy="1364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A6D995-40C9-4316-9019-A7550BFB15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851"/>
          <a:stretch/>
        </p:blipFill>
        <p:spPr>
          <a:xfrm>
            <a:off x="3048000" y="1825260"/>
            <a:ext cx="473392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600200"/>
            <a:ext cx="6777752" cy="41659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558" y="35263"/>
            <a:ext cx="6553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Noradrenalin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 és teljesítmény optimalizálás, a </a:t>
            </a:r>
            <a:r>
              <a:rPr lang="hu-HU" sz="2400" dirty="0" err="1">
                <a:solidFill>
                  <a:srgbClr val="FFB461"/>
                </a:solidFill>
                <a:latin typeface="Century Gothic" panose="020B0502020202020204" pitchFamily="34" charset="0"/>
              </a:rPr>
              <a:t>Y</a:t>
            </a:r>
            <a:r>
              <a:rPr lang="hu-HU" sz="2400" dirty="0" err="1" smtClean="0">
                <a:solidFill>
                  <a:srgbClr val="FFB461"/>
                </a:solidFill>
                <a:latin typeface="Century Gothic" panose="020B0502020202020204" pitchFamily="34" charset="0"/>
              </a:rPr>
              <a:t>erkes-Dodson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 görbe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5798145"/>
            <a:ext cx="2107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D59B54"/>
                </a:solidFill>
              </a:rPr>
              <a:t>Aston</a:t>
            </a:r>
            <a:r>
              <a:rPr lang="hu-HU" dirty="0" smtClean="0">
                <a:solidFill>
                  <a:srgbClr val="D59B54"/>
                </a:solidFill>
              </a:rPr>
              <a:t>-Jones, 2005 </a:t>
            </a:r>
            <a:r>
              <a:rPr lang="hu-HU" dirty="0" err="1" smtClean="0">
                <a:solidFill>
                  <a:srgbClr val="D59B54"/>
                </a:solidFill>
              </a:rPr>
              <a:t>McGinley</a:t>
            </a:r>
            <a:r>
              <a:rPr lang="hu-HU" dirty="0" smtClean="0">
                <a:solidFill>
                  <a:srgbClr val="D59B54"/>
                </a:solidFill>
              </a:rPr>
              <a:t> </a:t>
            </a:r>
            <a:r>
              <a:rPr lang="en-US" dirty="0" smtClean="0">
                <a:solidFill>
                  <a:srgbClr val="D59B54"/>
                </a:solidFill>
              </a:rPr>
              <a:t>&amp;</a:t>
            </a:r>
            <a:r>
              <a:rPr lang="hu-HU" dirty="0" smtClean="0">
                <a:solidFill>
                  <a:srgbClr val="D59B54"/>
                </a:solidFill>
              </a:rPr>
              <a:t> </a:t>
            </a:r>
            <a:r>
              <a:rPr lang="hu-HU" dirty="0" err="1" smtClean="0">
                <a:solidFill>
                  <a:srgbClr val="D59B54"/>
                </a:solidFill>
              </a:rPr>
              <a:t>McCormick</a:t>
            </a:r>
            <a:r>
              <a:rPr lang="hu-HU" dirty="0" smtClean="0">
                <a:solidFill>
                  <a:srgbClr val="D59B54"/>
                </a:solidFill>
              </a:rPr>
              <a:t>, 2015</a:t>
            </a:r>
            <a:endParaRPr lang="en-US" dirty="0">
              <a:solidFill>
                <a:srgbClr val="D59B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Tanulás, memória, figyelem, acetilkolin 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2057400"/>
            <a:ext cx="4623393" cy="29718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3360503" y="4177114"/>
            <a:ext cx="707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NB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E66D0-B534-4B28-A1C2-55F124750C7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7435"/>
            <a:ext cx="2686050" cy="10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8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214575"/>
            <a:ext cx="4308226" cy="284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err="1" smtClean="0">
                <a:solidFill>
                  <a:srgbClr val="FFB461"/>
                </a:solidFill>
                <a:latin typeface="Century Gothic" panose="020B0502020202020204" pitchFamily="34" charset="0"/>
              </a:rPr>
              <a:t>Acetilkolin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 és figyelem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4393097"/>
            <a:ext cx="210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D59B54"/>
                </a:solidFill>
              </a:rPr>
              <a:t>Parikh</a:t>
            </a:r>
            <a:r>
              <a:rPr lang="hu-HU" dirty="0" smtClean="0">
                <a:solidFill>
                  <a:srgbClr val="D59B54"/>
                </a:solidFill>
              </a:rPr>
              <a:t> </a:t>
            </a:r>
            <a:r>
              <a:rPr lang="en-US" dirty="0" smtClean="0">
                <a:solidFill>
                  <a:srgbClr val="D59B54"/>
                </a:solidFill>
              </a:rPr>
              <a:t>&amp;</a:t>
            </a:r>
            <a:r>
              <a:rPr lang="hu-HU" dirty="0" smtClean="0">
                <a:solidFill>
                  <a:srgbClr val="D59B54"/>
                </a:solidFill>
              </a:rPr>
              <a:t> </a:t>
            </a:r>
            <a:r>
              <a:rPr lang="hu-HU" dirty="0" err="1" smtClean="0">
                <a:solidFill>
                  <a:srgbClr val="D59B54"/>
                </a:solidFill>
              </a:rPr>
              <a:t>Sarter</a:t>
            </a:r>
            <a:r>
              <a:rPr lang="hu-HU" dirty="0" smtClean="0">
                <a:solidFill>
                  <a:srgbClr val="D59B54"/>
                </a:solidFill>
              </a:rPr>
              <a:t>, 2007</a:t>
            </a:r>
            <a:endParaRPr lang="en-US" dirty="0">
              <a:solidFill>
                <a:srgbClr val="D59B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12331C-FC60-4AAC-B10F-319D1468A421}"/>
              </a:ext>
            </a:extLst>
          </p:cNvPr>
          <p:cNvSpPr/>
          <p:nvPr/>
        </p:nvSpPr>
        <p:spPr>
          <a:xfrm>
            <a:off x="228600" y="2286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Hogyan hatnak a </a:t>
            </a:r>
            <a:r>
              <a:rPr lang="hu-HU" sz="2400" dirty="0" err="1" smtClean="0">
                <a:solidFill>
                  <a:srgbClr val="FFB461"/>
                </a:solidFill>
                <a:latin typeface="Century Gothic" panose="020B0502020202020204" pitchFamily="34" charset="0"/>
              </a:rPr>
              <a:t>neurotranszmitterek</a:t>
            </a:r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?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46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 idegsejt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B46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C3AEE-741D-4B79-9C10-87886D1A1A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 descr="Image result for neu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153275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9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46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 idegsejt igazából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B46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C3AEE-741D-4B79-9C10-87886D1A1A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47800"/>
            <a:ext cx="7653777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46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szinapszis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B46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C3AEE-741D-4B79-9C10-87886D1A1A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7683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400" y="1752600"/>
            <a:ext cx="2209800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46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 akciós potenciál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B46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C3AEE-741D-4B79-9C10-87886D1A1A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Image result for neu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99" y="3418267"/>
            <a:ext cx="6241212" cy="198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action potent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64094"/>
            <a:ext cx="1988794" cy="144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1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Spiders On Drugs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1828800"/>
            <a:ext cx="5008033" cy="3756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2286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P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ókok és drogok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46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 idegsejt-hálózat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B46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C3AEE-741D-4B79-9C10-87886D1A1A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594"/>
          <a:stretch/>
        </p:blipFill>
        <p:spPr>
          <a:xfrm>
            <a:off x="914400" y="944434"/>
            <a:ext cx="7328867" cy="54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A541"/>
                </a:solidFill>
                <a:latin typeface="Century Gothic" panose="020B0502020202020204" pitchFamily="34" charset="0"/>
              </a:rPr>
              <a:t>A </a:t>
            </a:r>
            <a:r>
              <a:rPr lang="hu-HU" sz="2400" dirty="0" err="1" smtClean="0">
                <a:solidFill>
                  <a:srgbClr val="FFA541"/>
                </a:solidFill>
                <a:latin typeface="Century Gothic" panose="020B0502020202020204" pitchFamily="34" charset="0"/>
              </a:rPr>
              <a:t>kérgi</a:t>
            </a:r>
            <a:r>
              <a:rPr lang="hu-HU" sz="2400" dirty="0" smtClean="0">
                <a:solidFill>
                  <a:srgbClr val="FFA541"/>
                </a:solidFill>
                <a:latin typeface="Century Gothic" panose="020B0502020202020204" pitchFamily="34" charset="0"/>
              </a:rPr>
              <a:t> „áramkör”</a:t>
            </a:r>
            <a:endParaRPr lang="en-US" sz="2400" dirty="0">
              <a:solidFill>
                <a:srgbClr val="FFA54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15000" y="2286000"/>
            <a:ext cx="1541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Dayan model</a:t>
            </a:r>
          </a:p>
          <a:p>
            <a:r>
              <a:rPr lang="en-US" dirty="0"/>
              <a:t>cartoon circuit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48247"/>
            <a:ext cx="7695635" cy="3886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5724" y="5029200"/>
            <a:ext cx="455980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Hangya et al., 2014, </a:t>
            </a:r>
            <a:r>
              <a:rPr lang="en-US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Curr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Opin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Neurobiol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Hogyan vizsgáljuk az idegsejt-hálózatokat</a:t>
            </a:r>
            <a:r>
              <a:rPr lang="en-GB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?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585645"/>
            <a:ext cx="6096000" cy="40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Az idegi aktivitás mérése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6324984" cy="45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A jövő</a:t>
            </a:r>
            <a:r>
              <a:rPr lang="en-GB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?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2423"/>
            <a:ext cx="7699248" cy="45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9" y="254150"/>
            <a:ext cx="7894801" cy="634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099" y="76200"/>
            <a:ext cx="6321001" cy="19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Octopuses given ecstasy for scientific study became more so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600" y="1524000"/>
            <a:ext cx="4572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286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P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olipok Ecstasy-n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286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P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olipok Ecstasy-n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81707"/>
            <a:ext cx="3429000" cy="207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70049"/>
            <a:ext cx="3429000" cy="2674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514600"/>
            <a:ext cx="350219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Jutalom, boldogság, dopamin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77" y="2133600"/>
            <a:ext cx="4386298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2640B-03E4-4A6A-9914-A19AC7D11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2362200" cy="11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022770"/>
            <a:ext cx="4720951" cy="5683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233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B461"/>
                </a:solidFill>
                <a:latin typeface="Century Gothic" panose="020B0502020202020204" pitchFamily="34" charset="0"/>
              </a:rPr>
              <a:t>Elv</a:t>
            </a:r>
            <a:r>
              <a:rPr lang="hu-HU" sz="2400" dirty="0" err="1" smtClean="0">
                <a:solidFill>
                  <a:srgbClr val="FFB461"/>
                </a:solidFill>
                <a:latin typeface="Century Gothic" panose="020B0502020202020204" pitchFamily="34" charset="0"/>
              </a:rPr>
              <a:t>árások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6100" y="5521146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D59B54"/>
                </a:solidFill>
              </a:rPr>
              <a:t>Schultz, </a:t>
            </a:r>
            <a:r>
              <a:rPr lang="hu-HU" dirty="0" err="1" smtClean="0">
                <a:solidFill>
                  <a:srgbClr val="D59B54"/>
                </a:solidFill>
              </a:rPr>
              <a:t>Dayan</a:t>
            </a:r>
            <a:r>
              <a:rPr lang="hu-HU" dirty="0" smtClean="0">
                <a:solidFill>
                  <a:srgbClr val="D59B54"/>
                </a:solidFill>
              </a:rPr>
              <a:t>, </a:t>
            </a:r>
            <a:r>
              <a:rPr lang="hu-HU" dirty="0" err="1" smtClean="0">
                <a:solidFill>
                  <a:srgbClr val="D59B54"/>
                </a:solidFill>
              </a:rPr>
              <a:t>Montague</a:t>
            </a:r>
            <a:r>
              <a:rPr lang="hu-HU" dirty="0" smtClean="0">
                <a:solidFill>
                  <a:srgbClr val="D59B54"/>
                </a:solidFill>
              </a:rPr>
              <a:t>, 1997</a:t>
            </a:r>
            <a:endParaRPr lang="en-US" dirty="0">
              <a:solidFill>
                <a:srgbClr val="D59B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nn.4377-s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2085627"/>
            <a:ext cx="5510213" cy="3099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233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B461"/>
                </a:solidFill>
                <a:latin typeface="Century Gothic" panose="020B0502020202020204" pitchFamily="34" charset="0"/>
              </a:rPr>
              <a:t>Dopamin</a:t>
            </a:r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 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és motiváció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6100" y="5783072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D59B54"/>
                </a:solidFill>
              </a:rPr>
              <a:t>Eban-Rotschild</a:t>
            </a:r>
            <a:r>
              <a:rPr lang="hu-HU" dirty="0" smtClean="0">
                <a:solidFill>
                  <a:srgbClr val="D59B54"/>
                </a:solidFill>
              </a:rPr>
              <a:t>, de </a:t>
            </a:r>
            <a:r>
              <a:rPr lang="hu-HU" dirty="0" err="1" smtClean="0">
                <a:solidFill>
                  <a:srgbClr val="D59B54"/>
                </a:solidFill>
              </a:rPr>
              <a:t>Lecea</a:t>
            </a:r>
            <a:r>
              <a:rPr lang="hu-HU" dirty="0" smtClean="0">
                <a:solidFill>
                  <a:srgbClr val="D59B54"/>
                </a:solidFill>
              </a:rPr>
              <a:t>, 2016</a:t>
            </a:r>
            <a:endParaRPr lang="en-US" dirty="0">
              <a:solidFill>
                <a:srgbClr val="D59B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Szerotonin, gátlás, hangulat</a:t>
            </a:r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. 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Türelem</a:t>
            </a:r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? </a:t>
            </a:r>
            <a:r>
              <a:rPr lang="hu-HU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Nyugalom</a:t>
            </a:r>
            <a:r>
              <a:rPr lang="en-US" sz="2400" dirty="0" smtClean="0">
                <a:solidFill>
                  <a:srgbClr val="FFB461"/>
                </a:solidFill>
                <a:latin typeface="Century Gothic" panose="020B0502020202020204" pitchFamily="34" charset="0"/>
              </a:rPr>
              <a:t>?</a:t>
            </a:r>
            <a:endParaRPr lang="en-US" sz="2400" dirty="0">
              <a:solidFill>
                <a:srgbClr val="FFB46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3AEE-741D-4B79-9C10-87886D1A1AA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2B45C2-9D98-4629-B38D-91F480BE7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2133600" cy="1543304"/>
          </a:xfrm>
          <a:prstGeom prst="rect">
            <a:avLst/>
          </a:prstGeom>
        </p:spPr>
      </p:pic>
      <p:pic>
        <p:nvPicPr>
          <p:cNvPr id="1026" name="Picture 2" descr="Image result for serotonin system">
            <a:extLst>
              <a:ext uri="{FF2B5EF4-FFF2-40B4-BE49-F238E27FC236}">
                <a16:creationId xmlns:a16="http://schemas.microsoft.com/office/drawing/2014/main" id="{344AA2D5-E2B2-4613-AA11-D1AAD3C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0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29580</TotalTime>
  <Words>194</Words>
  <Application>Microsoft Office PowerPoint</Application>
  <PresentationFormat>On-screen Show (4:3)</PresentationFormat>
  <Paragraphs>79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hangyab</dc:creator>
  <cp:lastModifiedBy>Hangya Balázs György</cp:lastModifiedBy>
  <cp:revision>1073</cp:revision>
  <dcterms:created xsi:type="dcterms:W3CDTF">2012-05-15T20:42:07Z</dcterms:created>
  <dcterms:modified xsi:type="dcterms:W3CDTF">2018-10-22T10:27:20Z</dcterms:modified>
</cp:coreProperties>
</file>